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78"/>
  </p:notesMasterIdLst>
  <p:sldIdLst>
    <p:sldId id="308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5" r:id="rId17"/>
    <p:sldId id="323" r:id="rId18"/>
    <p:sldId id="324" r:id="rId19"/>
    <p:sldId id="326" r:id="rId20"/>
    <p:sldId id="328" r:id="rId21"/>
    <p:sldId id="327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7" r:id="rId30"/>
    <p:sldId id="336" r:id="rId31"/>
    <p:sldId id="338" r:id="rId32"/>
    <p:sldId id="342" r:id="rId33"/>
    <p:sldId id="339" r:id="rId34"/>
    <p:sldId id="340" r:id="rId35"/>
    <p:sldId id="341" r:id="rId36"/>
    <p:sldId id="344" r:id="rId37"/>
    <p:sldId id="343" r:id="rId38"/>
    <p:sldId id="347" r:id="rId39"/>
    <p:sldId id="345" r:id="rId40"/>
    <p:sldId id="346" r:id="rId41"/>
    <p:sldId id="350" r:id="rId42"/>
    <p:sldId id="348" r:id="rId43"/>
    <p:sldId id="349" r:id="rId44"/>
    <p:sldId id="351" r:id="rId45"/>
    <p:sldId id="352" r:id="rId46"/>
    <p:sldId id="353" r:id="rId47"/>
    <p:sldId id="355" r:id="rId48"/>
    <p:sldId id="354" r:id="rId49"/>
    <p:sldId id="356" r:id="rId50"/>
    <p:sldId id="357" r:id="rId51"/>
    <p:sldId id="358" r:id="rId52"/>
    <p:sldId id="359" r:id="rId53"/>
    <p:sldId id="360" r:id="rId54"/>
    <p:sldId id="361" r:id="rId55"/>
    <p:sldId id="362" r:id="rId56"/>
    <p:sldId id="363" r:id="rId57"/>
    <p:sldId id="364" r:id="rId58"/>
    <p:sldId id="365" r:id="rId59"/>
    <p:sldId id="369" r:id="rId60"/>
    <p:sldId id="370" r:id="rId61"/>
    <p:sldId id="366" r:id="rId62"/>
    <p:sldId id="367" r:id="rId63"/>
    <p:sldId id="368" r:id="rId64"/>
    <p:sldId id="371" r:id="rId65"/>
    <p:sldId id="372" r:id="rId66"/>
    <p:sldId id="373" r:id="rId67"/>
    <p:sldId id="374" r:id="rId68"/>
    <p:sldId id="377" r:id="rId69"/>
    <p:sldId id="375" r:id="rId70"/>
    <p:sldId id="376" r:id="rId71"/>
    <p:sldId id="379" r:id="rId72"/>
    <p:sldId id="378" r:id="rId73"/>
    <p:sldId id="380" r:id="rId74"/>
    <p:sldId id="381" r:id="rId75"/>
    <p:sldId id="382" r:id="rId76"/>
    <p:sldId id="383" r:id="rId7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  <a:lvl6pPr>
              <a:defRPr sz="22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  <a:endParaRPr lang="en-US" altLang="zh-CN" dirty="0" smtClean="0"/>
          </a:p>
          <a:p>
            <a:pPr lvl="5"/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200">
          <a:solidFill>
            <a:srgbClr val="7030A0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536182" cy="2286000"/>
          </a:xfrm>
        </p:spPr>
        <p:txBody>
          <a:bodyPr/>
          <a:lstStyle/>
          <a:p>
            <a:pPr algn="ctr"/>
            <a:r>
              <a:rPr lang="zh-CN" altLang="zh-CN" dirty="0"/>
              <a:t>第六节</a:t>
            </a:r>
            <a:r>
              <a:rPr lang="en-US" altLang="zh-CN" dirty="0"/>
              <a:t>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临床</a:t>
            </a:r>
            <a:r>
              <a:rPr lang="zh-CN" altLang="zh-CN" dirty="0"/>
              <a:t>生物化学检查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临床意义</a:t>
            </a:r>
            <a:endParaRPr lang="zh-CN" altLang="zh-CN" dirty="0"/>
          </a:p>
          <a:p>
            <a:pPr lvl="3"/>
            <a:r>
              <a:rPr lang="en-US" altLang="zh-CN" dirty="0" smtClean="0"/>
              <a:t>Mb</a:t>
            </a:r>
            <a:r>
              <a:rPr lang="zh-CN" altLang="zh-CN" dirty="0"/>
              <a:t>是早期诊断</a:t>
            </a:r>
            <a:r>
              <a:rPr lang="en-US" altLang="zh-CN" dirty="0"/>
              <a:t>AMI</a:t>
            </a:r>
            <a:r>
              <a:rPr lang="zh-CN" altLang="zh-CN" dirty="0"/>
              <a:t>的标志物以及溶栓治疗后判断有无再灌注较敏感而准确的</a:t>
            </a:r>
            <a:r>
              <a:rPr lang="zh-CN" altLang="zh-CN" dirty="0" smtClean="0"/>
              <a:t>指标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AMI</a:t>
            </a:r>
            <a:r>
              <a:rPr lang="zh-CN" altLang="zh-CN" dirty="0"/>
              <a:t>发病后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3</a:t>
            </a:r>
            <a:r>
              <a:rPr lang="zh-CN" altLang="zh-CN" dirty="0"/>
              <a:t>小时血中浓度迅速上升，</a:t>
            </a:r>
            <a:r>
              <a:rPr lang="en-US" altLang="zh-CN" dirty="0"/>
              <a:t>4</a:t>
            </a:r>
            <a:r>
              <a:rPr lang="zh-CN" altLang="zh-CN" dirty="0"/>
              <a:t>～</a:t>
            </a:r>
            <a:r>
              <a:rPr lang="en-US" altLang="zh-CN" dirty="0"/>
              <a:t>12</a:t>
            </a:r>
            <a:r>
              <a:rPr lang="zh-CN" altLang="zh-CN" dirty="0"/>
              <a:t>小时达峰值，</a:t>
            </a:r>
            <a:r>
              <a:rPr lang="en-US" altLang="zh-CN" dirty="0"/>
              <a:t>18</a:t>
            </a:r>
            <a:r>
              <a:rPr lang="zh-CN" altLang="zh-CN" dirty="0"/>
              <a:t>～</a:t>
            </a:r>
            <a:r>
              <a:rPr lang="en-US" altLang="zh-CN" dirty="0"/>
              <a:t>30</a:t>
            </a:r>
            <a:r>
              <a:rPr lang="zh-CN" altLang="zh-CN" dirty="0"/>
              <a:t>小时内可完全恢复到正常</a:t>
            </a:r>
            <a:r>
              <a:rPr lang="zh-CN" altLang="zh-CN" dirty="0" smtClean="0"/>
              <a:t>水平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若</a:t>
            </a:r>
            <a:r>
              <a:rPr lang="zh-CN" altLang="zh-CN" dirty="0"/>
              <a:t>胸痛发作后</a:t>
            </a:r>
            <a:r>
              <a:rPr lang="en-US" altLang="zh-CN" dirty="0"/>
              <a:t>6</a:t>
            </a:r>
            <a:r>
              <a:rPr lang="zh-CN" altLang="zh-CN" dirty="0"/>
              <a:t>～</a:t>
            </a:r>
            <a:r>
              <a:rPr lang="en-US" altLang="zh-CN" dirty="0"/>
              <a:t>12</a:t>
            </a:r>
            <a:r>
              <a:rPr lang="zh-CN" altLang="zh-CN" dirty="0"/>
              <a:t>小时不升高，有助于排除</a:t>
            </a:r>
            <a:r>
              <a:rPr lang="en-US" altLang="zh-CN" dirty="0"/>
              <a:t>AMI</a:t>
            </a:r>
            <a:r>
              <a:rPr lang="zh-CN" altLang="zh-CN" dirty="0"/>
              <a:t>的</a:t>
            </a:r>
            <a:r>
              <a:rPr lang="zh-CN" altLang="zh-CN" dirty="0" smtClean="0"/>
              <a:t>诊断</a:t>
            </a:r>
            <a:endParaRPr lang="zh-CN" altLang="zh-CN" dirty="0"/>
          </a:p>
          <a:p>
            <a:pPr lvl="3"/>
            <a:r>
              <a:rPr lang="zh-CN" altLang="zh-CN" dirty="0" smtClean="0"/>
              <a:t>骨骼肌</a:t>
            </a:r>
            <a:r>
              <a:rPr lang="zh-CN" altLang="zh-CN" dirty="0"/>
              <a:t>损伤、肾功能不全时，</a:t>
            </a:r>
            <a:r>
              <a:rPr lang="en-US" altLang="zh-CN" dirty="0"/>
              <a:t>Mb</a:t>
            </a:r>
            <a:r>
              <a:rPr lang="zh-CN" altLang="zh-CN" dirty="0"/>
              <a:t>也</a:t>
            </a:r>
            <a:r>
              <a:rPr lang="zh-CN" altLang="zh-CN" dirty="0" smtClean="0"/>
              <a:t>升高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（三）其他心肌损伤标志物检测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．碳酸酐酶Ⅲ的测定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碳酸酐酶Ⅲ主要存在于骨骼肌中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骨骼肌损伤时，碳酸酐酶Ⅲ和肌红蛋白同时增高，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单独心肌损伤时，仅肌红蛋白增高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</a:t>
            </a:r>
            <a:r>
              <a:rPr lang="en-US" altLang="zh-CN" dirty="0"/>
              <a:t>B</a:t>
            </a:r>
            <a:r>
              <a:rPr lang="zh-CN" altLang="zh-CN" dirty="0"/>
              <a:t>钠尿肽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充血性心力衰竭</a:t>
            </a:r>
            <a:r>
              <a:rPr lang="zh-CN" altLang="zh-CN" dirty="0"/>
              <a:t>时，血中</a:t>
            </a:r>
            <a:r>
              <a:rPr lang="en-US" altLang="zh-CN" dirty="0"/>
              <a:t>BNP</a:t>
            </a:r>
            <a:r>
              <a:rPr lang="zh-CN" altLang="zh-CN" dirty="0" smtClean="0"/>
              <a:t>增加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临床</a:t>
            </a:r>
            <a:r>
              <a:rPr lang="zh-CN" altLang="zh-CN" dirty="0"/>
              <a:t>可根据</a:t>
            </a:r>
            <a:r>
              <a:rPr lang="en-US" altLang="zh-CN" dirty="0"/>
              <a:t>BNP</a:t>
            </a:r>
            <a:r>
              <a:rPr lang="zh-CN" altLang="zh-CN" dirty="0"/>
              <a:t>水平，对心力衰竭进行</a:t>
            </a:r>
            <a:r>
              <a:rPr lang="zh-CN" altLang="zh-CN" dirty="0" smtClean="0"/>
              <a:t>分级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5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839200" cy="5033978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/>
              <a:t>（一）血清酶学测定</a:t>
            </a:r>
          </a:p>
          <a:p>
            <a:pPr lvl="1"/>
            <a:r>
              <a:rPr lang="zh-CN" altLang="zh-CN" dirty="0" smtClean="0"/>
              <a:t>参考范围</a:t>
            </a:r>
            <a:r>
              <a:rPr lang="en-US" altLang="zh-CN" dirty="0" smtClean="0"/>
              <a:t>  </a:t>
            </a:r>
          </a:p>
          <a:p>
            <a:pPr marL="719138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2200" dirty="0" smtClean="0"/>
              <a:t>ALT    </a:t>
            </a:r>
            <a:r>
              <a:rPr lang="zh-CN" altLang="zh-CN" sz="2200" dirty="0" smtClean="0"/>
              <a:t>男性：</a:t>
            </a:r>
            <a:r>
              <a:rPr lang="en-US" altLang="zh-CN" sz="2200" dirty="0" smtClean="0"/>
              <a:t>9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50U/L</a:t>
            </a:r>
            <a:r>
              <a:rPr lang="zh-CN" altLang="en-US" sz="2200" dirty="0" smtClean="0"/>
              <a:t>；</a:t>
            </a:r>
            <a:r>
              <a:rPr lang="zh-CN" altLang="zh-CN" sz="2200" dirty="0" smtClean="0"/>
              <a:t>女性：</a:t>
            </a:r>
            <a:r>
              <a:rPr lang="en-US" altLang="zh-CN" sz="2200" dirty="0" smtClean="0"/>
              <a:t>7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40U/L</a:t>
            </a:r>
            <a:endParaRPr lang="zh-CN" altLang="zh-CN" sz="2200" dirty="0" smtClean="0"/>
          </a:p>
          <a:p>
            <a:pPr marL="719138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2200" dirty="0" smtClean="0"/>
              <a:t>AST   </a:t>
            </a:r>
            <a:r>
              <a:rPr lang="zh-CN" altLang="zh-CN" sz="2200" dirty="0" smtClean="0"/>
              <a:t>男性：</a:t>
            </a:r>
            <a:r>
              <a:rPr lang="en-US" altLang="zh-CN" sz="2200" dirty="0" smtClean="0"/>
              <a:t>15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40U/L</a:t>
            </a:r>
            <a:r>
              <a:rPr lang="zh-CN" altLang="en-US" sz="2200" dirty="0" smtClean="0"/>
              <a:t>；</a:t>
            </a:r>
            <a:r>
              <a:rPr lang="zh-CN" altLang="zh-CN" sz="2200" dirty="0" smtClean="0"/>
              <a:t>女性：</a:t>
            </a:r>
            <a:r>
              <a:rPr lang="en-US" altLang="zh-CN" sz="2200" dirty="0" smtClean="0"/>
              <a:t>13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35U/L</a:t>
            </a:r>
            <a:endParaRPr lang="zh-CN" altLang="zh-CN" sz="2200" dirty="0" smtClean="0"/>
          </a:p>
          <a:p>
            <a:pPr marL="719138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2200" dirty="0" smtClean="0"/>
              <a:t>ALP   </a:t>
            </a:r>
            <a:r>
              <a:rPr lang="zh-CN" altLang="zh-CN" sz="2200" dirty="0" smtClean="0"/>
              <a:t>男性：</a:t>
            </a:r>
            <a:r>
              <a:rPr lang="en-US" altLang="zh-CN" sz="2200" dirty="0" smtClean="0"/>
              <a:t>45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125 U/L</a:t>
            </a:r>
            <a:r>
              <a:rPr lang="zh-CN" altLang="en-US" sz="2200" dirty="0" smtClean="0"/>
              <a:t>；</a:t>
            </a:r>
            <a:r>
              <a:rPr lang="zh-CN" altLang="zh-CN" sz="2200" dirty="0" smtClean="0"/>
              <a:t>女性（</a:t>
            </a:r>
            <a:r>
              <a:rPr lang="en-US" altLang="zh-CN" sz="2200" dirty="0" smtClean="0"/>
              <a:t>20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49</a:t>
            </a:r>
            <a:r>
              <a:rPr lang="zh-CN" altLang="zh-CN" sz="2200" dirty="0" smtClean="0"/>
              <a:t>岁）：</a:t>
            </a:r>
            <a:r>
              <a:rPr lang="en-US" altLang="zh-CN" sz="2200" dirty="0" smtClean="0"/>
              <a:t>35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100 U/L</a:t>
            </a:r>
            <a:endParaRPr lang="zh-CN" altLang="zh-CN" sz="2200" dirty="0" smtClean="0"/>
          </a:p>
          <a:p>
            <a:pPr marL="719138" lvl="2" indent="3408363">
              <a:spcBef>
                <a:spcPts val="600"/>
              </a:spcBef>
              <a:spcAft>
                <a:spcPts val="0"/>
              </a:spcAft>
              <a:buNone/>
            </a:pPr>
            <a:r>
              <a:rPr lang="zh-CN" altLang="zh-CN" sz="2200" dirty="0" smtClean="0"/>
              <a:t>女性（</a:t>
            </a:r>
            <a:r>
              <a:rPr lang="en-US" altLang="zh-CN" sz="2200" dirty="0" smtClean="0"/>
              <a:t>50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79</a:t>
            </a:r>
            <a:r>
              <a:rPr lang="zh-CN" altLang="en-US" sz="2200" dirty="0" smtClean="0"/>
              <a:t>岁</a:t>
            </a:r>
            <a:r>
              <a:rPr lang="zh-CN" altLang="zh-CN" sz="2200" dirty="0" smtClean="0"/>
              <a:t>）：</a:t>
            </a:r>
            <a:r>
              <a:rPr lang="en-US" altLang="zh-CN" sz="2200" dirty="0" smtClean="0"/>
              <a:t>50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135U/L</a:t>
            </a:r>
            <a:endParaRPr lang="zh-CN" altLang="zh-CN" sz="2200" dirty="0" smtClean="0"/>
          </a:p>
          <a:p>
            <a:pPr marL="719138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2200" dirty="0" smtClean="0"/>
              <a:t>r-GT   </a:t>
            </a:r>
            <a:r>
              <a:rPr lang="zh-CN" altLang="zh-CN" sz="2200" dirty="0" smtClean="0"/>
              <a:t>男性：</a:t>
            </a:r>
            <a:r>
              <a:rPr lang="en-US" altLang="zh-CN" sz="2200" dirty="0" smtClean="0"/>
              <a:t>10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60 U/L</a:t>
            </a:r>
            <a:r>
              <a:rPr lang="zh-CN" altLang="en-US" sz="2200" dirty="0" smtClean="0"/>
              <a:t>；</a:t>
            </a:r>
            <a:r>
              <a:rPr lang="en-US" altLang="zh-CN" sz="2200" dirty="0" smtClean="0"/>
              <a:t>   </a:t>
            </a:r>
            <a:r>
              <a:rPr lang="zh-CN" altLang="zh-CN" sz="2200" dirty="0" smtClean="0"/>
              <a:t>女性：</a:t>
            </a:r>
            <a:r>
              <a:rPr lang="en-US" altLang="zh-CN" sz="2200" dirty="0" smtClean="0"/>
              <a:t>7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45 U/L</a:t>
            </a:r>
            <a:endParaRPr lang="zh-CN" altLang="zh-CN" sz="2200" dirty="0" smtClean="0"/>
          </a:p>
          <a:p>
            <a:pPr marL="719138" lvl="2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altLang="zh-CN" sz="2200" dirty="0" smtClean="0"/>
              <a:t>MAO   0</a:t>
            </a:r>
            <a:r>
              <a:rPr lang="zh-CN" altLang="zh-CN" sz="2200" dirty="0" smtClean="0"/>
              <a:t>～</a:t>
            </a:r>
            <a:r>
              <a:rPr lang="en-US" altLang="zh-CN" sz="2200" dirty="0" smtClean="0"/>
              <a:t>3 U/L</a:t>
            </a:r>
            <a:r>
              <a:rPr lang="zh-CN" altLang="zh-CN" sz="2200" dirty="0" smtClean="0"/>
              <a:t>（速率法，</a:t>
            </a:r>
            <a:r>
              <a:rPr lang="en-US" altLang="zh-CN" sz="2200" dirty="0" smtClean="0"/>
              <a:t>37</a:t>
            </a:r>
            <a:r>
              <a:rPr lang="zh-CN" altLang="zh-CN" sz="2200" dirty="0" smtClean="0"/>
              <a:t>℃）</a:t>
            </a:r>
          </a:p>
          <a:p>
            <a:pPr marL="914400" lvl="2" indent="0">
              <a:spcBef>
                <a:spcPts val="600"/>
              </a:spcBef>
              <a:spcAft>
                <a:spcPts val="0"/>
              </a:spcAft>
              <a:buNone/>
            </a:pP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．反映肝细胞受损</a:t>
            </a:r>
          </a:p>
          <a:p>
            <a:pPr lvl="3"/>
            <a:r>
              <a:rPr lang="zh-CN" altLang="zh-CN" dirty="0"/>
              <a:t>急性</a:t>
            </a:r>
            <a:r>
              <a:rPr lang="zh-CN" altLang="zh-CN" dirty="0" smtClean="0"/>
              <a:t>肝炎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血清</a:t>
            </a:r>
            <a:r>
              <a:rPr lang="en-US" altLang="zh-CN" dirty="0"/>
              <a:t>ALT</a:t>
            </a:r>
            <a:r>
              <a:rPr lang="zh-CN" altLang="zh-CN" dirty="0"/>
              <a:t>、</a:t>
            </a:r>
            <a:r>
              <a:rPr lang="en-US" altLang="zh-CN" dirty="0"/>
              <a:t>AST</a:t>
            </a:r>
            <a:r>
              <a:rPr lang="zh-CN" altLang="zh-CN" dirty="0"/>
              <a:t>、</a:t>
            </a:r>
            <a:r>
              <a:rPr lang="en-US" altLang="zh-CN" dirty="0"/>
              <a:t>GGT</a:t>
            </a:r>
            <a:r>
              <a:rPr lang="zh-CN" altLang="zh-CN" dirty="0"/>
              <a:t>均可增高，而</a:t>
            </a:r>
            <a:r>
              <a:rPr lang="en-US" altLang="zh-CN" dirty="0"/>
              <a:t>ALT</a:t>
            </a:r>
            <a:r>
              <a:rPr lang="zh-CN" altLang="zh-CN" dirty="0"/>
              <a:t>增高最明显，多为</a:t>
            </a:r>
            <a:r>
              <a:rPr lang="en-US" altLang="zh-CN" dirty="0"/>
              <a:t>ALT</a:t>
            </a:r>
            <a:r>
              <a:rPr lang="zh-CN" altLang="zh-CN" dirty="0"/>
              <a:t>＞</a:t>
            </a:r>
            <a:r>
              <a:rPr lang="en-US" altLang="zh-CN" dirty="0"/>
              <a:t>AST</a:t>
            </a:r>
            <a:r>
              <a:rPr lang="zh-CN" altLang="zh-CN" dirty="0"/>
              <a:t>＞</a:t>
            </a:r>
            <a:r>
              <a:rPr lang="en-US" altLang="zh-CN" dirty="0"/>
              <a:t>GGT</a:t>
            </a:r>
            <a:r>
              <a:rPr lang="zh-CN" altLang="zh-CN" dirty="0"/>
              <a:t>，</a:t>
            </a:r>
            <a:r>
              <a:rPr lang="en-US" altLang="zh-CN" dirty="0"/>
              <a:t>ALT/AST</a:t>
            </a:r>
            <a:r>
              <a:rPr lang="zh-CN" altLang="zh-CN" dirty="0"/>
              <a:t>＞</a:t>
            </a:r>
            <a:r>
              <a:rPr lang="en-US" altLang="zh-CN" dirty="0"/>
              <a:t>1</a:t>
            </a:r>
            <a:endParaRPr lang="zh-CN" altLang="zh-CN" dirty="0"/>
          </a:p>
          <a:p>
            <a:pPr lvl="3"/>
            <a:r>
              <a:rPr lang="zh-CN" altLang="zh-CN" dirty="0"/>
              <a:t>慢性肝炎、肝硬化、</a:t>
            </a:r>
            <a:r>
              <a:rPr lang="zh-CN" altLang="zh-CN" dirty="0" smtClean="0"/>
              <a:t>肝癌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血清</a:t>
            </a:r>
            <a:r>
              <a:rPr lang="en-US" altLang="zh-CN" dirty="0"/>
              <a:t>ALT</a:t>
            </a:r>
            <a:r>
              <a:rPr lang="zh-CN" altLang="zh-CN" dirty="0"/>
              <a:t>、</a:t>
            </a:r>
            <a:r>
              <a:rPr lang="en-US" altLang="zh-CN" dirty="0"/>
              <a:t>AST</a:t>
            </a:r>
            <a:r>
              <a:rPr lang="zh-CN" altLang="zh-CN" dirty="0"/>
              <a:t>、</a:t>
            </a:r>
            <a:r>
              <a:rPr lang="en-US" altLang="zh-CN" dirty="0"/>
              <a:t>GGT</a:t>
            </a:r>
            <a:r>
              <a:rPr lang="zh-CN" altLang="zh-CN" dirty="0"/>
              <a:t>、</a:t>
            </a:r>
            <a:r>
              <a:rPr lang="en-US" altLang="zh-CN" dirty="0"/>
              <a:t>ALP</a:t>
            </a:r>
            <a:r>
              <a:rPr lang="zh-CN" altLang="zh-CN" dirty="0"/>
              <a:t>、</a:t>
            </a:r>
            <a:r>
              <a:rPr lang="en-US" altLang="zh-CN" dirty="0"/>
              <a:t>MAO</a:t>
            </a:r>
            <a:r>
              <a:rPr lang="zh-CN" altLang="zh-CN" dirty="0"/>
              <a:t>均可增高</a:t>
            </a:r>
          </a:p>
          <a:p>
            <a:pPr lvl="4"/>
            <a:r>
              <a:rPr lang="zh-CN" altLang="zh-CN" dirty="0"/>
              <a:t>但</a:t>
            </a:r>
            <a:r>
              <a:rPr lang="en-US" altLang="zh-CN" dirty="0"/>
              <a:t>AST</a:t>
            </a:r>
            <a:r>
              <a:rPr lang="zh-CN" altLang="zh-CN" dirty="0"/>
              <a:t>＞</a:t>
            </a:r>
            <a:r>
              <a:rPr lang="en-US" altLang="zh-CN" dirty="0"/>
              <a:t>ALT</a:t>
            </a:r>
            <a:r>
              <a:rPr lang="zh-CN" altLang="zh-CN" dirty="0"/>
              <a:t>，且增高程度不及急性肝炎</a:t>
            </a:r>
          </a:p>
          <a:p>
            <a:pPr marL="914400" lvl="2" indent="0">
              <a:buNone/>
            </a:pPr>
            <a:r>
              <a:rPr lang="en-US" altLang="zh-CN" dirty="0" smtClean="0"/>
              <a:t>2</a:t>
            </a:r>
            <a:r>
              <a:rPr lang="zh-CN" altLang="zh-CN" dirty="0"/>
              <a:t>．反映胆汁排泄受阻</a:t>
            </a:r>
          </a:p>
          <a:p>
            <a:pPr lvl="3"/>
            <a:r>
              <a:rPr lang="en-US" altLang="zh-CN" dirty="0"/>
              <a:t>ALP</a:t>
            </a:r>
            <a:r>
              <a:rPr lang="zh-CN" altLang="zh-CN" dirty="0"/>
              <a:t>明显升高，有助于黄疸的鉴别诊断</a:t>
            </a:r>
          </a:p>
          <a:p>
            <a:pPr marL="914400" lvl="2" indent="0">
              <a:buNone/>
            </a:pPr>
            <a:r>
              <a:rPr lang="en-US" altLang="zh-CN" dirty="0" smtClean="0"/>
              <a:t>3</a:t>
            </a:r>
            <a:r>
              <a:rPr lang="zh-CN" altLang="zh-CN" dirty="0"/>
              <a:t>．反映肝外病变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（二）血清蛋白测定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．血清总蛋白、清蛋白与球蛋白比值测定</a:t>
            </a:r>
          </a:p>
          <a:p>
            <a:pPr lvl="2"/>
            <a:r>
              <a:rPr lang="zh-CN" altLang="zh-CN" dirty="0" smtClean="0"/>
              <a:t>参考范围</a:t>
            </a:r>
            <a:endParaRPr lang="zh-CN" altLang="zh-CN" dirty="0"/>
          </a:p>
          <a:p>
            <a:pPr lvl="3"/>
            <a:r>
              <a:rPr lang="zh-CN" altLang="zh-CN" dirty="0"/>
              <a:t>血清总蛋白（</a:t>
            </a:r>
            <a:r>
              <a:rPr lang="en-US" altLang="zh-CN" dirty="0"/>
              <a:t>TP</a:t>
            </a:r>
            <a:r>
              <a:rPr lang="zh-CN" altLang="zh-CN" dirty="0"/>
              <a:t>）</a:t>
            </a:r>
            <a:r>
              <a:rPr lang="en-US" altLang="zh-CN" dirty="0"/>
              <a:t>	65</a:t>
            </a:r>
            <a:r>
              <a:rPr lang="zh-CN" altLang="zh-CN" dirty="0"/>
              <a:t>～</a:t>
            </a:r>
            <a:r>
              <a:rPr lang="en-US" altLang="zh-CN" dirty="0"/>
              <a:t>85 g/L</a:t>
            </a:r>
            <a:endParaRPr lang="zh-CN" altLang="zh-CN" dirty="0"/>
          </a:p>
          <a:p>
            <a:pPr lvl="3"/>
            <a:r>
              <a:rPr lang="zh-CN" altLang="zh-CN" dirty="0"/>
              <a:t>血清清蛋白（</a:t>
            </a:r>
            <a:r>
              <a:rPr lang="en-US" altLang="zh-CN" dirty="0"/>
              <a:t>A</a:t>
            </a:r>
            <a:r>
              <a:rPr lang="zh-CN" altLang="zh-CN" dirty="0"/>
              <a:t>）</a:t>
            </a:r>
            <a:r>
              <a:rPr lang="en-US" altLang="zh-CN" dirty="0"/>
              <a:t>	40</a:t>
            </a:r>
            <a:r>
              <a:rPr lang="zh-CN" altLang="zh-CN" dirty="0"/>
              <a:t>～</a:t>
            </a:r>
            <a:r>
              <a:rPr lang="en-US" altLang="zh-CN" dirty="0"/>
              <a:t>55 g/L</a:t>
            </a:r>
            <a:endParaRPr lang="zh-CN" altLang="zh-CN" dirty="0"/>
          </a:p>
          <a:p>
            <a:pPr lvl="3"/>
            <a:r>
              <a:rPr lang="zh-CN" altLang="zh-CN" dirty="0"/>
              <a:t>血清球蛋白（</a:t>
            </a:r>
            <a:r>
              <a:rPr lang="en-US" altLang="zh-CN" dirty="0"/>
              <a:t>G</a:t>
            </a:r>
            <a:r>
              <a:rPr lang="zh-CN" altLang="zh-CN" dirty="0"/>
              <a:t>）</a:t>
            </a:r>
            <a:r>
              <a:rPr lang="en-US" altLang="zh-CN" dirty="0"/>
              <a:t>	20</a:t>
            </a:r>
            <a:r>
              <a:rPr lang="zh-CN" altLang="zh-CN" dirty="0"/>
              <a:t>～</a:t>
            </a:r>
            <a:r>
              <a:rPr lang="en-US" altLang="zh-CN" dirty="0"/>
              <a:t>40 g/L</a:t>
            </a:r>
            <a:endParaRPr lang="zh-CN" altLang="zh-CN" dirty="0"/>
          </a:p>
          <a:p>
            <a:pPr lvl="3"/>
            <a:r>
              <a:rPr lang="zh-CN" altLang="zh-CN" dirty="0"/>
              <a:t>清蛋白</a:t>
            </a:r>
            <a:r>
              <a:rPr lang="en-US" altLang="zh-CN" dirty="0"/>
              <a:t>/</a:t>
            </a:r>
            <a:r>
              <a:rPr lang="zh-CN" altLang="zh-CN" dirty="0"/>
              <a:t>球蛋白（</a:t>
            </a:r>
            <a:r>
              <a:rPr lang="en-US" altLang="zh-CN" dirty="0"/>
              <a:t>A/G</a:t>
            </a:r>
            <a:r>
              <a:rPr lang="zh-CN" altLang="zh-CN" dirty="0"/>
              <a:t>）</a:t>
            </a:r>
            <a:r>
              <a:rPr lang="en-US" altLang="zh-CN" dirty="0"/>
              <a:t>	</a:t>
            </a:r>
            <a:r>
              <a:rPr lang="zh-CN" altLang="zh-CN" dirty="0"/>
              <a:t>（</a:t>
            </a:r>
            <a:r>
              <a:rPr lang="en-US" altLang="zh-CN" dirty="0"/>
              <a:t>1.2</a:t>
            </a:r>
            <a:r>
              <a:rPr lang="zh-CN" altLang="zh-CN" dirty="0"/>
              <a:t>～</a:t>
            </a:r>
            <a:r>
              <a:rPr lang="en-US" altLang="zh-CN" dirty="0"/>
              <a:t>2.4</a:t>
            </a:r>
            <a:r>
              <a:rPr lang="zh-CN" altLang="zh-CN" dirty="0"/>
              <a:t>）：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9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临床意义</a:t>
            </a:r>
          </a:p>
          <a:p>
            <a:pPr lvl="2"/>
            <a:r>
              <a:rPr lang="zh-CN" altLang="zh-CN" dirty="0"/>
              <a:t>血清总蛋白和血清清蛋白降低</a:t>
            </a:r>
          </a:p>
          <a:p>
            <a:pPr lvl="3"/>
            <a:r>
              <a:rPr lang="zh-CN" altLang="zh-CN" dirty="0"/>
              <a:t>肝细胞损害</a:t>
            </a:r>
          </a:p>
          <a:p>
            <a:pPr lvl="3"/>
            <a:r>
              <a:rPr lang="zh-CN" altLang="zh-CN" dirty="0"/>
              <a:t>肝外</a:t>
            </a:r>
            <a:r>
              <a:rPr lang="zh-CN" altLang="zh-CN" dirty="0" smtClean="0"/>
              <a:t>病变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主要</a:t>
            </a:r>
            <a:r>
              <a:rPr lang="zh-CN" altLang="zh-CN" dirty="0"/>
              <a:t>由于蛋白摄入不足、消化吸收不良、消耗增加或丢失过多所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重症结核、恶性肿瘤、肾病综合征、大面积烧伤等，</a:t>
            </a:r>
          </a:p>
          <a:p>
            <a:pPr lvl="2"/>
            <a:r>
              <a:rPr lang="zh-CN" altLang="zh-CN" dirty="0"/>
              <a:t>血清总蛋白及血清清蛋白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见于各种原因导致的血液浓缩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6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血清</a:t>
            </a:r>
            <a:r>
              <a:rPr lang="zh-CN" altLang="zh-CN" dirty="0"/>
              <a:t>总蛋白及血清球蛋白增高</a:t>
            </a:r>
          </a:p>
          <a:p>
            <a:pPr lvl="3"/>
            <a:r>
              <a:rPr lang="zh-CN" altLang="zh-CN" dirty="0" smtClean="0"/>
              <a:t>慢性</a:t>
            </a:r>
            <a:r>
              <a:rPr lang="zh-CN" altLang="zh-CN" dirty="0"/>
              <a:t>肝脏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慢性感染性疾病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自身免疫</a:t>
            </a:r>
            <a:r>
              <a:rPr lang="zh-CN" altLang="zh-CN" dirty="0"/>
              <a:t>性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/>
              <a:t>血清球蛋白</a:t>
            </a:r>
            <a:r>
              <a:rPr lang="zh-CN" altLang="zh-CN" dirty="0" smtClean="0"/>
              <a:t>降低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见于长期应用肾上腺皮质激素或免疫抑制剂、先天性低</a:t>
            </a:r>
            <a:r>
              <a:rPr lang="en-US" altLang="zh-CN" dirty="0"/>
              <a:t>γ</a:t>
            </a:r>
            <a:r>
              <a:rPr lang="zh-CN" altLang="zh-CN" dirty="0"/>
              <a:t>球蛋白血</a:t>
            </a:r>
            <a:r>
              <a:rPr lang="zh-CN" altLang="zh-CN" dirty="0" smtClean="0"/>
              <a:t>症</a:t>
            </a:r>
            <a:endParaRPr lang="zh-CN" altLang="zh-CN" dirty="0"/>
          </a:p>
          <a:p>
            <a:pPr lvl="2"/>
            <a:r>
              <a:rPr lang="en-US" altLang="zh-CN" dirty="0"/>
              <a:t>A/G</a:t>
            </a:r>
            <a:r>
              <a:rPr lang="zh-CN" altLang="zh-CN" dirty="0"/>
              <a:t>降低或</a:t>
            </a:r>
            <a:r>
              <a:rPr lang="zh-CN" altLang="zh-CN" dirty="0" smtClean="0"/>
              <a:t>倒置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常见于</a:t>
            </a:r>
            <a:r>
              <a:rPr lang="zh-CN" altLang="zh-CN" dirty="0"/>
              <a:t>中度以上慢性肝炎、肝硬化、多发性骨髓瘤等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0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．血清蛋白电泳</a:t>
            </a:r>
          </a:p>
          <a:p>
            <a:pPr lvl="2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醋酸纤维</a:t>
            </a:r>
            <a:r>
              <a:rPr lang="zh-CN" altLang="zh-CN" dirty="0"/>
              <a:t>素</a:t>
            </a:r>
            <a:r>
              <a:rPr lang="zh-CN" altLang="zh-CN" dirty="0" smtClean="0"/>
              <a:t>膜法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血清蛋白</a:t>
            </a:r>
            <a:r>
              <a:rPr lang="en-US" altLang="zh-CN" dirty="0" smtClean="0"/>
              <a:t>	62</a:t>
            </a:r>
            <a:r>
              <a:rPr lang="en-US" altLang="zh-CN" dirty="0"/>
              <a:t>%</a:t>
            </a:r>
            <a:r>
              <a:rPr lang="zh-CN" altLang="zh-CN" dirty="0"/>
              <a:t>～</a:t>
            </a:r>
            <a:r>
              <a:rPr lang="en-US" altLang="zh-CN" dirty="0"/>
              <a:t>71%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α</a:t>
            </a:r>
            <a:r>
              <a:rPr lang="en-US" altLang="zh-CN" baseline="-25000" dirty="0" smtClean="0"/>
              <a:t>1</a:t>
            </a:r>
            <a:r>
              <a:rPr lang="zh-CN" altLang="zh-CN" dirty="0"/>
              <a:t>球蛋白</a:t>
            </a:r>
            <a:r>
              <a:rPr lang="en-US" altLang="zh-CN" dirty="0"/>
              <a:t>	3%</a:t>
            </a:r>
            <a:r>
              <a:rPr lang="zh-CN" altLang="zh-CN" dirty="0"/>
              <a:t>～</a:t>
            </a:r>
            <a:r>
              <a:rPr lang="en-US" altLang="zh-CN" dirty="0"/>
              <a:t>4%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α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球蛋白</a:t>
            </a:r>
            <a:r>
              <a:rPr lang="en-US" altLang="zh-CN" dirty="0"/>
              <a:t>	6%</a:t>
            </a:r>
            <a:r>
              <a:rPr lang="zh-CN" altLang="zh-CN" dirty="0"/>
              <a:t>～</a:t>
            </a:r>
            <a:r>
              <a:rPr lang="en-US" altLang="zh-CN" dirty="0"/>
              <a:t>10%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β</a:t>
            </a:r>
            <a:r>
              <a:rPr lang="zh-CN" altLang="zh-CN" dirty="0" smtClean="0"/>
              <a:t>球蛋白</a:t>
            </a:r>
            <a:r>
              <a:rPr lang="en-US" altLang="zh-CN" dirty="0" smtClean="0"/>
              <a:t>	7</a:t>
            </a:r>
            <a:r>
              <a:rPr lang="en-US" altLang="zh-CN" dirty="0"/>
              <a:t>%</a:t>
            </a:r>
            <a:r>
              <a:rPr lang="zh-CN" altLang="zh-CN" dirty="0"/>
              <a:t>～</a:t>
            </a:r>
            <a:r>
              <a:rPr lang="en-US" altLang="zh-CN" dirty="0"/>
              <a:t>11%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γ</a:t>
            </a:r>
            <a:r>
              <a:rPr lang="zh-CN" altLang="zh-CN" dirty="0" smtClean="0"/>
              <a:t>球蛋白</a:t>
            </a:r>
            <a:r>
              <a:rPr lang="en-US" altLang="zh-CN" dirty="0" smtClean="0"/>
              <a:t>	9</a:t>
            </a:r>
            <a:r>
              <a:rPr lang="en-US" altLang="zh-CN" dirty="0"/>
              <a:t>%</a:t>
            </a:r>
            <a:r>
              <a:rPr lang="zh-CN" altLang="zh-CN" dirty="0"/>
              <a:t>～</a:t>
            </a:r>
            <a:r>
              <a:rPr lang="en-US" altLang="zh-CN" dirty="0"/>
              <a:t>18</a:t>
            </a:r>
            <a:r>
              <a:rPr lang="en-US" altLang="zh-CN" dirty="0" smtClean="0"/>
              <a:t>%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3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急性</a:t>
            </a:r>
            <a:r>
              <a:rPr lang="zh-CN" altLang="zh-CN" dirty="0"/>
              <a:t>肝炎及轻度肝炎时电泳结果多无</a:t>
            </a:r>
            <a:r>
              <a:rPr lang="zh-CN" altLang="zh-CN" dirty="0" smtClean="0"/>
              <a:t>异常</a:t>
            </a:r>
            <a:endParaRPr lang="en-US" altLang="zh-CN" dirty="0" smtClean="0"/>
          </a:p>
          <a:p>
            <a:pPr lvl="3"/>
            <a:r>
              <a:rPr lang="zh-CN" altLang="zh-CN" dirty="0"/>
              <a:t>血清蛋白减少，意义</a:t>
            </a:r>
            <a:r>
              <a:rPr lang="zh-CN" altLang="zh-CN" dirty="0" smtClean="0"/>
              <a:t>同前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α</a:t>
            </a:r>
            <a:r>
              <a:rPr lang="en-US" altLang="zh-CN" baseline="-25000" dirty="0" smtClean="0"/>
              <a:t>1</a:t>
            </a:r>
            <a:r>
              <a:rPr lang="zh-CN" altLang="zh-CN" dirty="0"/>
              <a:t>球蛋白增高，见于发热、恶性肿瘤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α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球蛋白增高及</a:t>
            </a:r>
            <a:r>
              <a:rPr lang="en-US" altLang="zh-CN" dirty="0"/>
              <a:t>β</a:t>
            </a:r>
            <a:r>
              <a:rPr lang="zh-CN" altLang="zh-CN" dirty="0"/>
              <a:t>球蛋白增高，见于肾病综合征、糖尿病肾病等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γ</a:t>
            </a:r>
            <a:r>
              <a:rPr lang="zh-CN" altLang="zh-CN" dirty="0"/>
              <a:t>球蛋白增高，常见于慢性肝炎、肝硬化、原发性肝癌、骨髓瘤、结缔组织病等。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/>
              <a:t>（三）血清胆红素测定 </a:t>
            </a:r>
            <a:endParaRPr lang="en-US" altLang="zh-CN" dirty="0" smtClean="0"/>
          </a:p>
          <a:p>
            <a:pPr lvl="1">
              <a:spcBef>
                <a:spcPts val="0"/>
              </a:spcBef>
            </a:pPr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STB</a:t>
            </a:r>
            <a:r>
              <a:rPr lang="zh-CN" altLang="zh-CN" dirty="0"/>
              <a:t>：</a:t>
            </a:r>
            <a:r>
              <a:rPr lang="en-US" altLang="zh-CN" dirty="0"/>
              <a:t>3.4</a:t>
            </a:r>
            <a:r>
              <a:rPr lang="zh-CN" altLang="zh-CN" dirty="0"/>
              <a:t>～</a:t>
            </a:r>
            <a:r>
              <a:rPr lang="en-US" altLang="zh-CN" dirty="0" smtClean="0"/>
              <a:t>17.1μmol/L</a:t>
            </a:r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CB</a:t>
            </a:r>
            <a:r>
              <a:rPr lang="zh-CN" altLang="zh-CN" dirty="0"/>
              <a:t>：</a:t>
            </a:r>
            <a:r>
              <a:rPr lang="en-US" altLang="zh-CN" dirty="0"/>
              <a:t>0</a:t>
            </a:r>
            <a:r>
              <a:rPr lang="zh-CN" altLang="zh-CN" dirty="0"/>
              <a:t>～</a:t>
            </a:r>
            <a:r>
              <a:rPr lang="en-US" altLang="zh-CN" dirty="0" smtClean="0"/>
              <a:t>6.8μmol/L</a:t>
            </a:r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UCB</a:t>
            </a:r>
            <a:r>
              <a:rPr lang="zh-CN" altLang="zh-CN" dirty="0"/>
              <a:t>：</a:t>
            </a:r>
            <a:r>
              <a:rPr lang="en-US" altLang="zh-CN" dirty="0"/>
              <a:t>1.7</a:t>
            </a:r>
            <a:r>
              <a:rPr lang="zh-CN" altLang="zh-CN" dirty="0"/>
              <a:t>～</a:t>
            </a:r>
            <a:r>
              <a:rPr lang="en-US" altLang="zh-CN" dirty="0"/>
              <a:t>10.2μmol/L</a:t>
            </a:r>
            <a:endParaRPr lang="zh-CN" altLang="zh-CN" dirty="0"/>
          </a:p>
          <a:p>
            <a:pPr lvl="1">
              <a:spcBef>
                <a:spcPts val="0"/>
              </a:spcBef>
            </a:pPr>
            <a:r>
              <a:rPr lang="zh-CN" altLang="zh-CN" dirty="0" smtClean="0"/>
              <a:t>临床意义</a:t>
            </a:r>
            <a:endParaRPr lang="zh-CN" altLang="zh-CN" dirty="0"/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．判断有无黄疸及黄疸的</a:t>
            </a:r>
            <a:r>
              <a:rPr lang="zh-CN" altLang="zh-CN" dirty="0" smtClean="0"/>
              <a:t>程度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/>
              <a:t>隐性</a:t>
            </a:r>
            <a:r>
              <a:rPr lang="zh-CN" altLang="zh-CN" dirty="0" smtClean="0"/>
              <a:t>黄疸</a:t>
            </a:r>
            <a:r>
              <a:rPr lang="zh-CN" altLang="en-US" dirty="0" smtClean="0"/>
              <a:t>：</a:t>
            </a:r>
            <a:r>
              <a:rPr lang="en-US" altLang="zh-CN" dirty="0"/>
              <a:t> STB </a:t>
            </a:r>
            <a:r>
              <a:rPr lang="en-US" altLang="zh-CN" dirty="0" smtClean="0"/>
              <a:t>17.1</a:t>
            </a:r>
            <a:r>
              <a:rPr lang="zh-CN" altLang="zh-CN" dirty="0" smtClean="0"/>
              <a:t>～</a:t>
            </a:r>
            <a:r>
              <a:rPr lang="en-US" altLang="zh-CN" dirty="0" smtClean="0"/>
              <a:t>34.2μmol/L</a:t>
            </a:r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轻度黄疸</a:t>
            </a:r>
            <a:r>
              <a:rPr lang="zh-CN" altLang="en-US" dirty="0" smtClean="0"/>
              <a:t>：</a:t>
            </a:r>
            <a:r>
              <a:rPr lang="en-US" altLang="zh-CN" dirty="0"/>
              <a:t> STB </a:t>
            </a:r>
            <a:r>
              <a:rPr lang="en-US" altLang="zh-CN" dirty="0" smtClean="0"/>
              <a:t>34.2</a:t>
            </a:r>
            <a:r>
              <a:rPr lang="zh-CN" altLang="zh-CN" dirty="0"/>
              <a:t>～</a:t>
            </a:r>
            <a:r>
              <a:rPr lang="en-US" altLang="zh-CN" dirty="0" smtClean="0"/>
              <a:t>171μmol/L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中度</a:t>
            </a:r>
            <a:r>
              <a:rPr lang="zh-CN" altLang="zh-CN" dirty="0" smtClean="0"/>
              <a:t>黄疸</a:t>
            </a:r>
            <a:r>
              <a:rPr lang="zh-CN" altLang="en-US" dirty="0" smtClean="0"/>
              <a:t>：</a:t>
            </a:r>
            <a:r>
              <a:rPr lang="en-US" altLang="zh-CN" dirty="0"/>
              <a:t> STB </a:t>
            </a:r>
            <a:r>
              <a:rPr lang="en-US" altLang="zh-CN" dirty="0" smtClean="0"/>
              <a:t>171</a:t>
            </a:r>
            <a:r>
              <a:rPr lang="zh-CN" altLang="zh-CN" dirty="0"/>
              <a:t>～</a:t>
            </a:r>
            <a:r>
              <a:rPr lang="en-US" altLang="zh-CN" dirty="0" smtClean="0"/>
              <a:t>342μmol/L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重度</a:t>
            </a:r>
            <a:r>
              <a:rPr lang="zh-CN" altLang="zh-CN" dirty="0" smtClean="0"/>
              <a:t>黄疸</a:t>
            </a:r>
            <a:r>
              <a:rPr lang="zh-CN" altLang="en-US" dirty="0" smtClean="0"/>
              <a:t>：</a:t>
            </a:r>
            <a:r>
              <a:rPr lang="en-US" altLang="zh-CN" dirty="0" smtClean="0"/>
              <a:t>STB</a:t>
            </a:r>
            <a:r>
              <a:rPr lang="zh-CN" altLang="zh-CN" dirty="0" smtClean="0"/>
              <a:t>高于</a:t>
            </a:r>
            <a:r>
              <a:rPr lang="en-US" altLang="zh-CN" dirty="0" smtClean="0"/>
              <a:t>342μmol/L</a:t>
            </a:r>
            <a:endParaRPr lang="zh-CN" altLang="zh-CN" dirty="0"/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2</a:t>
            </a:r>
            <a:r>
              <a:rPr lang="zh-CN" altLang="zh-CN" dirty="0"/>
              <a:t>．判断黄疸的类型</a:t>
            </a:r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2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（一）心肌酶学检查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．肌酸激酶及同工酶测定</a:t>
            </a:r>
          </a:p>
          <a:p>
            <a:pPr lvl="2"/>
            <a:r>
              <a:rPr lang="zh-CN" altLang="zh-CN" dirty="0" smtClean="0"/>
              <a:t>标本采集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血清</a:t>
            </a:r>
            <a:r>
              <a:rPr lang="zh-CN" altLang="zh-CN" dirty="0"/>
              <a:t>，黄色或红色管帽真空采血管</a:t>
            </a:r>
            <a:r>
              <a:rPr lang="zh-CN" altLang="zh-CN" dirty="0" smtClean="0"/>
              <a:t>采血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标本</a:t>
            </a:r>
            <a:r>
              <a:rPr lang="zh-CN" altLang="zh-CN" dirty="0"/>
              <a:t>不能</a:t>
            </a:r>
            <a:r>
              <a:rPr lang="zh-CN" altLang="zh-CN" dirty="0" smtClean="0"/>
              <a:t>溶血</a:t>
            </a:r>
            <a:endParaRPr lang="zh-CN" altLang="zh-CN" dirty="0"/>
          </a:p>
          <a:p>
            <a:pPr lvl="2"/>
            <a:r>
              <a:rPr lang="zh-CN" altLang="zh-CN" dirty="0" smtClean="0"/>
              <a:t>参考范围</a:t>
            </a:r>
            <a:r>
              <a:rPr lang="en-US" altLang="zh-CN" dirty="0" smtClean="0"/>
              <a:t>  </a:t>
            </a:r>
          </a:p>
          <a:p>
            <a:pPr lvl="3"/>
            <a:r>
              <a:rPr lang="en-US" altLang="zh-CN" dirty="0" smtClean="0"/>
              <a:t>CK</a:t>
            </a:r>
            <a:r>
              <a:rPr lang="zh-CN" altLang="zh-CN" dirty="0"/>
              <a:t>总酶：男性</a:t>
            </a:r>
            <a:r>
              <a:rPr lang="en-US" altLang="zh-CN" dirty="0"/>
              <a:t>38</a:t>
            </a:r>
            <a:r>
              <a:rPr lang="zh-CN" altLang="zh-CN" dirty="0"/>
              <a:t>～</a:t>
            </a:r>
            <a:r>
              <a:rPr lang="en-US" altLang="zh-CN" dirty="0"/>
              <a:t>174U/L</a:t>
            </a:r>
            <a:r>
              <a:rPr lang="zh-CN" altLang="zh-CN" dirty="0"/>
              <a:t>，女性</a:t>
            </a:r>
            <a:r>
              <a:rPr lang="en-US" altLang="zh-CN" dirty="0"/>
              <a:t>26</a:t>
            </a:r>
            <a:r>
              <a:rPr lang="zh-CN" altLang="zh-CN" dirty="0"/>
              <a:t>～</a:t>
            </a:r>
            <a:r>
              <a:rPr lang="en-US" altLang="zh-CN" dirty="0" smtClean="0"/>
              <a:t>140U/L</a:t>
            </a:r>
          </a:p>
          <a:p>
            <a:pPr lvl="3"/>
            <a:r>
              <a:rPr lang="en-US" altLang="zh-CN" dirty="0" smtClean="0"/>
              <a:t>CK-MB</a:t>
            </a:r>
            <a:r>
              <a:rPr lang="zh-CN" altLang="zh-CN" dirty="0"/>
              <a:t>活性：＜</a:t>
            </a:r>
            <a:r>
              <a:rPr lang="en-US" altLang="zh-CN" dirty="0"/>
              <a:t>10U/L</a:t>
            </a:r>
            <a:r>
              <a:rPr lang="zh-CN" altLang="zh-CN" dirty="0"/>
              <a:t>（免疫抑制法），＜总酶活性的</a:t>
            </a:r>
            <a:r>
              <a:rPr lang="en-US" altLang="zh-CN" dirty="0"/>
              <a:t>6</a:t>
            </a:r>
            <a:r>
              <a:rPr lang="en-US" altLang="zh-CN" dirty="0" smtClean="0"/>
              <a:t>%</a:t>
            </a:r>
          </a:p>
          <a:p>
            <a:pPr lvl="3"/>
            <a:r>
              <a:rPr lang="en-US" altLang="zh-CN" dirty="0" smtClean="0"/>
              <a:t> </a:t>
            </a:r>
            <a:r>
              <a:rPr lang="en-US" altLang="zh-CN" dirty="0"/>
              <a:t>CK-MB</a:t>
            </a:r>
            <a:r>
              <a:rPr lang="zh-CN" altLang="zh-CN" dirty="0"/>
              <a:t>质量：＜</a:t>
            </a:r>
            <a:r>
              <a:rPr lang="en-US" altLang="zh-CN" dirty="0" smtClean="0"/>
              <a:t>5μg/L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9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二、肝脏疾病实验室检查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202918"/>
              </p:ext>
            </p:extLst>
          </p:nvPr>
        </p:nvGraphicFramePr>
        <p:xfrm>
          <a:off x="539552" y="2304258"/>
          <a:ext cx="8352928" cy="3501005"/>
        </p:xfrm>
        <a:graphic>
          <a:graphicData uri="http://schemas.openxmlformats.org/drawingml/2006/table">
            <a:tbl>
              <a:tblPr firstRow="1" firstCol="1" bandCol="1">
                <a:tableStyleId>{5C22544A-7EE6-4342-B048-85BDC9FD1C3A}</a:tableStyleId>
              </a:tblPr>
              <a:tblGrid>
                <a:gridCol w="1728192"/>
                <a:gridCol w="2204212"/>
                <a:gridCol w="849799"/>
                <a:gridCol w="896847"/>
                <a:gridCol w="1337919"/>
                <a:gridCol w="1335959"/>
              </a:tblGrid>
              <a:tr h="5849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effectLst/>
                        </a:rPr>
                        <a:t>黄疸类型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STB</a:t>
                      </a:r>
                      <a:r>
                        <a:rPr lang="zh-CN" sz="2000" kern="0">
                          <a:effectLst/>
                        </a:rPr>
                        <a:t>（</a:t>
                      </a:r>
                      <a:r>
                        <a:rPr lang="en-US" sz="2000" kern="0">
                          <a:effectLst/>
                        </a:rPr>
                        <a:t>μmol/L</a:t>
                      </a:r>
                      <a:r>
                        <a:rPr lang="zh-CN" sz="2000" kern="0">
                          <a:effectLst/>
                        </a:rPr>
                        <a:t>）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CB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UCB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CB/STB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粪便颜色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1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溶血性黄疸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增高，常低于</a:t>
                      </a:r>
                      <a:r>
                        <a:rPr lang="en-US" sz="2000" kern="0">
                          <a:effectLst/>
                        </a:rPr>
                        <a:t>85.5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轻度增高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明显增高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＜</a:t>
                      </a:r>
                      <a:r>
                        <a:rPr lang="en-US" sz="2000" kern="0">
                          <a:effectLst/>
                        </a:rPr>
                        <a:t>0.2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深棕色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3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effectLst/>
                        </a:rPr>
                        <a:t>肝细胞性黄疸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effectLst/>
                        </a:rPr>
                        <a:t>增高，常为</a:t>
                      </a:r>
                      <a:r>
                        <a:rPr lang="en-US" sz="2000" kern="0" dirty="0">
                          <a:effectLst/>
                        </a:rPr>
                        <a:t>17.1</a:t>
                      </a:r>
                      <a:r>
                        <a:rPr lang="zh-CN" sz="2000" kern="0" dirty="0">
                          <a:effectLst/>
                        </a:rPr>
                        <a:t>～</a:t>
                      </a:r>
                      <a:r>
                        <a:rPr lang="en-US" sz="2000" kern="0" dirty="0">
                          <a:effectLst/>
                        </a:rPr>
                        <a:t>171 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中度增高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中度增高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0.2</a:t>
                      </a:r>
                      <a:r>
                        <a:rPr lang="zh-CN" sz="2000" kern="0">
                          <a:effectLst/>
                        </a:rPr>
                        <a:t>～</a:t>
                      </a:r>
                      <a:r>
                        <a:rPr lang="en-US" sz="2000" kern="0">
                          <a:effectLst/>
                        </a:rPr>
                        <a:t>0.5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棕黄色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1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阻塞性黄疸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增高，常高于</a:t>
                      </a:r>
                      <a:r>
                        <a:rPr lang="en-US" sz="2000" kern="0">
                          <a:effectLst/>
                        </a:rPr>
                        <a:t>342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明显增高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轻度增高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>
                          <a:effectLst/>
                        </a:rPr>
                        <a:t>＞</a:t>
                      </a:r>
                      <a:r>
                        <a:rPr lang="en-US" sz="2000" kern="0">
                          <a:effectLst/>
                        </a:rPr>
                        <a:t>0.5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effectLst/>
                        </a:rPr>
                        <a:t>浅黄或灰白色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07704" y="1842593"/>
            <a:ext cx="53285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隶书" pitchFamily="49" charset="-122"/>
                <a:ea typeface="隶书" pitchFamily="49" charset="-122"/>
                <a:cs typeface="Times New Roman" pitchFamily="18" charset="0"/>
              </a:rPr>
              <a:t>三种类型黄疸血清胆红素的检查结果</a:t>
            </a:r>
            <a:endParaRPr kumimoji="0" lang="zh-CN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隶书" pitchFamily="49" charset="-122"/>
              <a:ea typeface="隶书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459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（一）肾小球滤过功能检查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zh-CN" altLang="zh-CN" dirty="0" smtClean="0"/>
              <a:t>内生</a:t>
            </a:r>
            <a:r>
              <a:rPr lang="zh-CN" altLang="en-US" dirty="0" smtClean="0"/>
              <a:t>肌酐</a:t>
            </a:r>
            <a:r>
              <a:rPr lang="zh-CN" altLang="zh-CN" dirty="0" smtClean="0"/>
              <a:t>清除率（</a:t>
            </a:r>
            <a:r>
              <a:rPr lang="en-US" altLang="zh-CN" dirty="0" err="1" smtClean="0"/>
              <a:t>Ccr</a:t>
            </a:r>
            <a:r>
              <a:rPr lang="zh-CN" altLang="zh-CN" dirty="0"/>
              <a:t>）测定</a:t>
            </a:r>
          </a:p>
          <a:p>
            <a:pPr lvl="2"/>
            <a:r>
              <a:rPr lang="zh-CN" altLang="zh-CN" dirty="0" smtClean="0"/>
              <a:t>标本采集</a:t>
            </a:r>
            <a:endParaRPr lang="zh-CN" altLang="zh-CN" dirty="0"/>
          </a:p>
          <a:p>
            <a:pPr lvl="3"/>
            <a:r>
              <a:rPr lang="zh-CN" altLang="zh-CN" dirty="0" smtClean="0"/>
              <a:t>试验</a:t>
            </a:r>
            <a:r>
              <a:rPr lang="zh-CN" altLang="zh-CN" dirty="0"/>
              <a:t>前连续</a:t>
            </a:r>
            <a:r>
              <a:rPr lang="en-US" altLang="zh-CN" dirty="0"/>
              <a:t>3</a:t>
            </a:r>
            <a:r>
              <a:rPr lang="zh-CN" altLang="zh-CN" dirty="0"/>
              <a:t>天低蛋白质饮食（＜</a:t>
            </a:r>
            <a:r>
              <a:rPr lang="en-US" altLang="zh-CN" dirty="0"/>
              <a:t>40g/d</a:t>
            </a:r>
            <a:r>
              <a:rPr lang="zh-CN" altLang="zh-CN" dirty="0"/>
              <a:t>），并禁食肉食，避免剧烈</a:t>
            </a:r>
            <a:r>
              <a:rPr lang="zh-CN" altLang="zh-CN" dirty="0" smtClean="0"/>
              <a:t>运动</a:t>
            </a:r>
            <a:endParaRPr lang="zh-CN" altLang="zh-CN" dirty="0"/>
          </a:p>
          <a:p>
            <a:pPr lvl="3"/>
            <a:r>
              <a:rPr lang="zh-CN" altLang="zh-CN" dirty="0" smtClean="0"/>
              <a:t>留</a:t>
            </a:r>
            <a:r>
              <a:rPr lang="zh-CN" altLang="zh-CN" dirty="0"/>
              <a:t>取</a:t>
            </a:r>
            <a:r>
              <a:rPr lang="en-US" altLang="zh-CN" dirty="0"/>
              <a:t>24 </a:t>
            </a:r>
            <a:r>
              <a:rPr lang="zh-CN" altLang="zh-CN" dirty="0"/>
              <a:t>小时或</a:t>
            </a:r>
            <a:r>
              <a:rPr lang="en-US" altLang="zh-CN" dirty="0"/>
              <a:t>4</a:t>
            </a:r>
            <a:r>
              <a:rPr lang="zh-CN" altLang="zh-CN" dirty="0"/>
              <a:t>小时尿液标本，避免粪便</a:t>
            </a:r>
            <a:r>
              <a:rPr lang="zh-CN" altLang="zh-CN" dirty="0" smtClean="0"/>
              <a:t>污染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试验</a:t>
            </a:r>
            <a:r>
              <a:rPr lang="zh-CN" altLang="zh-CN" dirty="0"/>
              <a:t>日早晨抽取静脉血</a:t>
            </a:r>
            <a:r>
              <a:rPr lang="en-US" altLang="zh-CN" dirty="0"/>
              <a:t>2</a:t>
            </a:r>
            <a:r>
              <a:rPr lang="zh-CN" altLang="zh-CN" dirty="0"/>
              <a:t>～</a:t>
            </a:r>
            <a:r>
              <a:rPr lang="en-US" altLang="zh-CN" dirty="0"/>
              <a:t>3 mL</a:t>
            </a:r>
            <a:r>
              <a:rPr lang="zh-CN" altLang="zh-CN" dirty="0"/>
              <a:t>（抗凝或不抗凝均可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将</a:t>
            </a:r>
            <a:r>
              <a:rPr lang="zh-CN" altLang="zh-CN" dirty="0"/>
              <a:t>血、尿标本同时送检，并注明患者身高、</a:t>
            </a:r>
            <a:r>
              <a:rPr lang="zh-CN" altLang="zh-CN" dirty="0" smtClean="0"/>
              <a:t>体重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8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参考</a:t>
            </a:r>
            <a:r>
              <a:rPr lang="zh-CN" altLang="zh-CN" dirty="0" smtClean="0"/>
              <a:t>范围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成人 </a:t>
            </a:r>
            <a:r>
              <a:rPr lang="en-US" altLang="zh-CN" dirty="0" smtClean="0"/>
              <a:t>80</a:t>
            </a:r>
            <a:r>
              <a:rPr lang="zh-CN" altLang="zh-CN" dirty="0"/>
              <a:t>～</a:t>
            </a:r>
            <a:r>
              <a:rPr lang="en-US" altLang="zh-CN" dirty="0" smtClean="0"/>
              <a:t>120ml/min</a:t>
            </a:r>
          </a:p>
          <a:p>
            <a:pPr lvl="3"/>
            <a:r>
              <a:rPr lang="zh-CN" altLang="zh-CN" dirty="0" smtClean="0"/>
              <a:t>新生儿</a:t>
            </a:r>
            <a:r>
              <a:rPr lang="en-US" altLang="zh-CN" dirty="0"/>
              <a:t>25</a:t>
            </a:r>
            <a:r>
              <a:rPr lang="zh-CN" altLang="zh-CN" dirty="0"/>
              <a:t>～</a:t>
            </a:r>
            <a:r>
              <a:rPr lang="en-US" altLang="zh-CN" dirty="0" smtClean="0"/>
              <a:t>70ml/min</a:t>
            </a:r>
          </a:p>
          <a:p>
            <a:pPr lvl="3"/>
            <a:r>
              <a:rPr lang="en-US" altLang="zh-CN" dirty="0" smtClean="0"/>
              <a:t>2</a:t>
            </a:r>
            <a:r>
              <a:rPr lang="zh-CN" altLang="zh-CN" dirty="0"/>
              <a:t>岁以内小儿偏低，</a:t>
            </a:r>
            <a:r>
              <a:rPr lang="en-US" altLang="zh-CN" dirty="0"/>
              <a:t>40</a:t>
            </a:r>
            <a:r>
              <a:rPr lang="zh-CN" altLang="zh-CN" dirty="0"/>
              <a:t>岁以后每</a:t>
            </a:r>
            <a:r>
              <a:rPr lang="en-US" altLang="zh-CN" dirty="0"/>
              <a:t>10</a:t>
            </a:r>
            <a:r>
              <a:rPr lang="zh-CN" altLang="zh-CN" dirty="0"/>
              <a:t>年平均下降</a:t>
            </a:r>
            <a:r>
              <a:rPr lang="en-US" altLang="zh-CN" dirty="0"/>
              <a:t>4ml/min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临床意义</a:t>
            </a:r>
          </a:p>
          <a:p>
            <a:pPr lvl="1"/>
            <a:r>
              <a:rPr lang="zh-CN" altLang="zh-CN" dirty="0"/>
              <a:t>判断有无肾小球损害</a:t>
            </a:r>
          </a:p>
          <a:p>
            <a:pPr lvl="1"/>
            <a:r>
              <a:rPr lang="zh-CN" altLang="zh-CN" dirty="0"/>
              <a:t>评估肾功能损害程度</a:t>
            </a:r>
          </a:p>
          <a:p>
            <a:pPr lvl="2"/>
            <a:r>
              <a:rPr lang="zh-CN" altLang="zh-CN" dirty="0"/>
              <a:t>轻度</a:t>
            </a:r>
            <a:r>
              <a:rPr lang="zh-CN" altLang="zh-CN" dirty="0" smtClean="0"/>
              <a:t>损害</a:t>
            </a:r>
            <a:r>
              <a:rPr lang="zh-CN" altLang="en-US" dirty="0" smtClean="0"/>
              <a:t>：</a:t>
            </a:r>
            <a:r>
              <a:rPr lang="en-US" altLang="zh-CN" dirty="0"/>
              <a:t> </a:t>
            </a:r>
            <a:r>
              <a:rPr lang="en-US" altLang="zh-CN" dirty="0" err="1"/>
              <a:t>Ccr</a:t>
            </a:r>
            <a:r>
              <a:rPr lang="en-US" altLang="zh-CN" dirty="0"/>
              <a:t> </a:t>
            </a:r>
            <a:r>
              <a:rPr lang="en-US" altLang="zh-CN" dirty="0" smtClean="0"/>
              <a:t>70</a:t>
            </a:r>
            <a:r>
              <a:rPr lang="zh-CN" altLang="zh-CN" dirty="0"/>
              <a:t>～</a:t>
            </a:r>
            <a:r>
              <a:rPr lang="en-US" altLang="zh-CN" dirty="0" smtClean="0"/>
              <a:t>51ml/min</a:t>
            </a:r>
          </a:p>
          <a:p>
            <a:pPr lvl="2"/>
            <a:r>
              <a:rPr lang="zh-CN" altLang="zh-CN" dirty="0"/>
              <a:t>中度</a:t>
            </a:r>
            <a:r>
              <a:rPr lang="zh-CN" altLang="zh-CN" dirty="0" smtClean="0"/>
              <a:t>损害</a:t>
            </a:r>
            <a:r>
              <a:rPr lang="zh-CN" altLang="en-US" dirty="0" smtClean="0"/>
              <a:t>：</a:t>
            </a:r>
            <a:r>
              <a:rPr lang="en-US" altLang="zh-CN" dirty="0"/>
              <a:t> </a:t>
            </a:r>
            <a:r>
              <a:rPr lang="en-US" altLang="zh-CN" dirty="0" err="1"/>
              <a:t>Ccr</a:t>
            </a:r>
            <a:r>
              <a:rPr lang="en-US" altLang="zh-CN" dirty="0"/>
              <a:t> </a:t>
            </a:r>
            <a:r>
              <a:rPr lang="en-US" altLang="zh-CN" dirty="0" smtClean="0"/>
              <a:t>50</a:t>
            </a:r>
            <a:r>
              <a:rPr lang="zh-CN" altLang="zh-CN" dirty="0"/>
              <a:t>～</a:t>
            </a:r>
            <a:r>
              <a:rPr lang="en-US" altLang="zh-CN" dirty="0"/>
              <a:t>31 </a:t>
            </a:r>
            <a:r>
              <a:rPr lang="en-US" altLang="zh-CN" dirty="0" smtClean="0"/>
              <a:t>ml/min</a:t>
            </a:r>
          </a:p>
          <a:p>
            <a:pPr lvl="2"/>
            <a:r>
              <a:rPr lang="zh-CN" altLang="zh-CN" dirty="0"/>
              <a:t>重度</a:t>
            </a:r>
            <a:r>
              <a:rPr lang="zh-CN" altLang="zh-CN" dirty="0" smtClean="0"/>
              <a:t>损害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Ccr</a:t>
            </a:r>
            <a:r>
              <a:rPr lang="zh-CN" altLang="zh-CN" dirty="0" smtClean="0"/>
              <a:t>＜</a:t>
            </a:r>
            <a:r>
              <a:rPr lang="en-US" altLang="zh-CN" dirty="0" smtClean="0"/>
              <a:t>30 ml/min</a:t>
            </a:r>
          </a:p>
          <a:p>
            <a:pPr lvl="2"/>
            <a:r>
              <a:rPr lang="zh-CN" altLang="zh-CN" dirty="0" smtClean="0"/>
              <a:t>肾功能衰竭</a:t>
            </a:r>
            <a:r>
              <a:rPr lang="zh-CN" altLang="en-US" dirty="0" smtClean="0"/>
              <a:t>：</a:t>
            </a:r>
            <a:r>
              <a:rPr lang="en-US" altLang="zh-CN" dirty="0"/>
              <a:t> </a:t>
            </a:r>
            <a:r>
              <a:rPr lang="en-US" altLang="zh-CN" dirty="0" err="1"/>
              <a:t>Ccr</a:t>
            </a:r>
            <a:r>
              <a:rPr lang="zh-CN" altLang="zh-CN" dirty="0"/>
              <a:t>＜ </a:t>
            </a:r>
            <a:r>
              <a:rPr lang="en-US" altLang="zh-CN" dirty="0" smtClean="0"/>
              <a:t>20 ml/min</a:t>
            </a:r>
          </a:p>
          <a:p>
            <a:pPr lvl="2"/>
            <a:r>
              <a:rPr lang="zh-CN" altLang="zh-CN" dirty="0"/>
              <a:t>终末期</a:t>
            </a:r>
            <a:r>
              <a:rPr lang="zh-CN" altLang="zh-CN" dirty="0" smtClean="0"/>
              <a:t>肾功能衰竭</a:t>
            </a:r>
            <a:r>
              <a:rPr lang="zh-CN" altLang="en-US" dirty="0" smtClean="0"/>
              <a:t>：</a:t>
            </a:r>
            <a:r>
              <a:rPr lang="en-US" altLang="zh-CN" dirty="0"/>
              <a:t> </a:t>
            </a:r>
            <a:r>
              <a:rPr lang="en-US" altLang="zh-CN" dirty="0" err="1"/>
              <a:t>Ccr</a:t>
            </a:r>
            <a:r>
              <a:rPr lang="zh-CN" altLang="zh-CN" dirty="0"/>
              <a:t>＜ </a:t>
            </a:r>
            <a:r>
              <a:rPr lang="en-US" altLang="zh-CN" dirty="0" smtClean="0"/>
              <a:t>10ml/min</a:t>
            </a:r>
            <a:endParaRPr lang="zh-CN" altLang="zh-CN" dirty="0"/>
          </a:p>
          <a:p>
            <a:pPr lvl="1"/>
            <a:r>
              <a:rPr lang="zh-CN" altLang="zh-CN" dirty="0"/>
              <a:t>指导治疗和护理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．血尿素氮和血肌酐测定</a:t>
            </a:r>
          </a:p>
          <a:p>
            <a:pPr lvl="2"/>
            <a:r>
              <a:rPr lang="zh-CN" altLang="zh-CN" dirty="0"/>
              <a:t>标本采集</a:t>
            </a:r>
          </a:p>
          <a:p>
            <a:pPr lvl="3"/>
            <a:r>
              <a:rPr lang="zh-CN" altLang="zh-CN" dirty="0"/>
              <a:t>血清，黄色或红色管帽真空采血管空腹采血</a:t>
            </a:r>
          </a:p>
          <a:p>
            <a:pPr lvl="2"/>
            <a:r>
              <a:rPr lang="zh-CN" altLang="zh-CN" dirty="0"/>
              <a:t>参考范围</a:t>
            </a:r>
          </a:p>
          <a:p>
            <a:pPr lvl="3"/>
            <a:r>
              <a:rPr lang="en-US" altLang="zh-CN" sz="2400" dirty="0"/>
              <a:t>BUN</a:t>
            </a:r>
            <a:r>
              <a:rPr lang="zh-CN" altLang="zh-CN" sz="2400" dirty="0"/>
              <a:t>：（</a:t>
            </a:r>
            <a:r>
              <a:rPr lang="en-US" altLang="zh-CN" sz="2400" dirty="0"/>
              <a:t>3.2</a:t>
            </a:r>
            <a:r>
              <a:rPr lang="zh-CN" altLang="zh-CN" sz="2400" dirty="0"/>
              <a:t>～</a:t>
            </a:r>
            <a:r>
              <a:rPr lang="en-US" altLang="zh-CN" sz="2400" dirty="0"/>
              <a:t>7.1</a:t>
            </a:r>
            <a:r>
              <a:rPr lang="zh-CN" altLang="zh-CN" sz="2400" dirty="0"/>
              <a:t>）</a:t>
            </a:r>
            <a:r>
              <a:rPr lang="en-US" altLang="zh-CN" sz="2400" dirty="0" err="1"/>
              <a:t>mmol</a:t>
            </a:r>
            <a:r>
              <a:rPr lang="en-US" altLang="zh-CN" sz="2400" dirty="0"/>
              <a:t>/L</a:t>
            </a:r>
            <a:r>
              <a:rPr lang="zh-CN" altLang="zh-CN" sz="2400" dirty="0"/>
              <a:t>（成人），（</a:t>
            </a:r>
            <a:r>
              <a:rPr lang="en-US" altLang="zh-CN" sz="2400" dirty="0"/>
              <a:t>1.8</a:t>
            </a:r>
            <a:r>
              <a:rPr lang="zh-CN" altLang="zh-CN" sz="2400" dirty="0"/>
              <a:t>～</a:t>
            </a:r>
            <a:r>
              <a:rPr lang="en-US" altLang="zh-CN" sz="2400" dirty="0"/>
              <a:t>6.5</a:t>
            </a:r>
            <a:r>
              <a:rPr lang="zh-CN" altLang="zh-CN" sz="2400" dirty="0"/>
              <a:t>）</a:t>
            </a:r>
            <a:r>
              <a:rPr lang="en-US" altLang="zh-CN" sz="2400" dirty="0" err="1"/>
              <a:t>mmol</a:t>
            </a:r>
            <a:r>
              <a:rPr lang="en-US" altLang="zh-CN" sz="2400" dirty="0"/>
              <a:t>/L</a:t>
            </a:r>
            <a:r>
              <a:rPr lang="zh-CN" altLang="zh-CN" sz="2400" dirty="0"/>
              <a:t>（儿童）</a:t>
            </a:r>
            <a:r>
              <a:rPr lang="zh-CN" altLang="zh-CN" sz="2400" dirty="0" smtClean="0"/>
              <a:t>；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全</a:t>
            </a:r>
            <a:r>
              <a:rPr lang="zh-CN" altLang="zh-CN" sz="2400" dirty="0"/>
              <a:t>血</a:t>
            </a:r>
            <a:r>
              <a:rPr lang="en-US" altLang="zh-CN" sz="2400" dirty="0"/>
              <a:t>Cr</a:t>
            </a:r>
            <a:r>
              <a:rPr lang="zh-CN" altLang="zh-CN" sz="2400" dirty="0"/>
              <a:t>：</a:t>
            </a:r>
            <a:r>
              <a:rPr lang="en-US" altLang="zh-CN" sz="2400" dirty="0"/>
              <a:t>88.4</a:t>
            </a:r>
            <a:r>
              <a:rPr lang="zh-CN" altLang="zh-CN" sz="2400" dirty="0"/>
              <a:t>～</a:t>
            </a:r>
            <a:r>
              <a:rPr lang="en-US" altLang="zh-CN" sz="2400" dirty="0" smtClean="0"/>
              <a:t>176.8μmol/L</a:t>
            </a:r>
          </a:p>
          <a:p>
            <a:pPr lvl="3"/>
            <a:r>
              <a:rPr lang="zh-CN" altLang="zh-CN" sz="2400" dirty="0" smtClean="0"/>
              <a:t>血清</a:t>
            </a:r>
            <a:r>
              <a:rPr lang="zh-CN" altLang="zh-CN" sz="2400" dirty="0"/>
              <a:t>或血浆</a:t>
            </a:r>
            <a:r>
              <a:rPr lang="en-US" altLang="zh-CN" sz="2400" dirty="0"/>
              <a:t>Cr</a:t>
            </a:r>
            <a:r>
              <a:rPr lang="zh-CN" altLang="zh-CN" sz="2400" dirty="0"/>
              <a:t>：（</a:t>
            </a:r>
            <a:r>
              <a:rPr lang="en-US" altLang="zh-CN" sz="2400" dirty="0"/>
              <a:t>53</a:t>
            </a:r>
            <a:r>
              <a:rPr lang="zh-CN" altLang="zh-CN" sz="2400" dirty="0"/>
              <a:t>～</a:t>
            </a:r>
            <a:r>
              <a:rPr lang="en-US" altLang="zh-CN" sz="2400" dirty="0"/>
              <a:t>106</a:t>
            </a:r>
            <a:r>
              <a:rPr lang="zh-CN" altLang="zh-CN" sz="2400" dirty="0"/>
              <a:t>）</a:t>
            </a:r>
            <a:r>
              <a:rPr lang="en-US" altLang="zh-CN" sz="2400" dirty="0" err="1"/>
              <a:t>μmol</a:t>
            </a:r>
            <a:r>
              <a:rPr lang="en-US" altLang="zh-CN" sz="2400" dirty="0"/>
              <a:t>/L</a:t>
            </a:r>
            <a:r>
              <a:rPr lang="zh-CN" altLang="zh-CN" sz="2400" dirty="0"/>
              <a:t>（男性），（</a:t>
            </a:r>
            <a:r>
              <a:rPr lang="en-US" altLang="zh-CN" sz="2400" dirty="0"/>
              <a:t>44</a:t>
            </a:r>
            <a:r>
              <a:rPr lang="zh-CN" altLang="zh-CN" sz="2400" dirty="0"/>
              <a:t>～</a:t>
            </a:r>
            <a:r>
              <a:rPr lang="en-US" altLang="zh-CN" sz="2400" dirty="0"/>
              <a:t>97</a:t>
            </a:r>
            <a:r>
              <a:rPr lang="zh-CN" altLang="zh-CN" sz="2400" dirty="0"/>
              <a:t>）</a:t>
            </a:r>
            <a:r>
              <a:rPr lang="en-US" altLang="zh-CN" sz="2400" dirty="0" err="1"/>
              <a:t>μmol</a:t>
            </a:r>
            <a:r>
              <a:rPr lang="en-US" altLang="zh-CN" sz="2400" dirty="0"/>
              <a:t>/L</a:t>
            </a:r>
            <a:r>
              <a:rPr lang="zh-CN" altLang="zh-CN" sz="2400" dirty="0"/>
              <a:t>（女性）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临床意义</a:t>
            </a:r>
          </a:p>
          <a:p>
            <a:pPr lvl="3"/>
            <a:r>
              <a:rPr lang="zh-CN" altLang="zh-CN" dirty="0"/>
              <a:t>血尿素和血肌酐同时增高：提示肾功能已严重受损</a:t>
            </a:r>
          </a:p>
          <a:p>
            <a:pPr lvl="4"/>
            <a:r>
              <a:rPr lang="zh-CN" altLang="zh-CN" dirty="0"/>
              <a:t>急性肾功能衰竭：血肌酐明显进行性升高为肾器质性损害的指标</a:t>
            </a:r>
          </a:p>
          <a:p>
            <a:pPr lvl="4"/>
            <a:r>
              <a:rPr lang="zh-CN" altLang="zh-CN" dirty="0"/>
              <a:t>慢性肾功能衰竭：血肌酐升高的程度与病变严重性</a:t>
            </a:r>
            <a:r>
              <a:rPr lang="zh-CN" altLang="zh-CN" dirty="0" smtClean="0"/>
              <a:t>一致</a:t>
            </a:r>
            <a:endParaRPr lang="en-US" altLang="zh-CN" dirty="0" smtClean="0"/>
          </a:p>
          <a:p>
            <a:pPr lvl="3"/>
            <a:r>
              <a:rPr lang="zh-CN" altLang="zh-CN" dirty="0"/>
              <a:t>仅有血尿素增高而血肌酐正常或升高不</a:t>
            </a:r>
            <a:r>
              <a:rPr lang="zh-CN" altLang="zh-CN" dirty="0" smtClean="0"/>
              <a:t>明显</a:t>
            </a:r>
            <a:endParaRPr lang="en-US" altLang="zh-CN" dirty="0" smtClean="0"/>
          </a:p>
          <a:p>
            <a:pPr lvl="4"/>
            <a:r>
              <a:rPr lang="zh-CN" altLang="zh-CN" dirty="0"/>
              <a:t>肾外</a:t>
            </a:r>
            <a:r>
              <a:rPr lang="zh-CN" altLang="zh-CN" dirty="0" smtClean="0"/>
              <a:t>因素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如上</a:t>
            </a:r>
            <a:r>
              <a:rPr lang="zh-CN" altLang="zh-CN" dirty="0"/>
              <a:t>消化道大出血、大面积</a:t>
            </a:r>
            <a:r>
              <a:rPr lang="zh-CN" altLang="zh-CN" dirty="0" smtClean="0"/>
              <a:t>烧伤</a:t>
            </a:r>
            <a:r>
              <a:rPr lang="zh-CN" altLang="en-US" dirty="0" smtClean="0"/>
              <a:t>等所致</a:t>
            </a:r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3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（二）肾小管功能检查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．肾脏浓缩和稀释试验</a:t>
            </a:r>
          </a:p>
          <a:p>
            <a:pPr lvl="2"/>
            <a:r>
              <a:rPr lang="zh-CN" altLang="zh-CN" dirty="0"/>
              <a:t>标本采集</a:t>
            </a:r>
          </a:p>
          <a:p>
            <a:pPr lvl="3"/>
            <a:r>
              <a:rPr lang="zh-CN" altLang="zh-CN" dirty="0"/>
              <a:t>试验日患者照常进食，每餐食物中的含水量不宜超过</a:t>
            </a:r>
            <a:r>
              <a:rPr lang="en-US" altLang="zh-CN" dirty="0"/>
              <a:t>600 ml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此外</a:t>
            </a:r>
            <a:r>
              <a:rPr lang="zh-CN" altLang="zh-CN" dirty="0" smtClean="0"/>
              <a:t>不再</a:t>
            </a:r>
            <a:r>
              <a:rPr lang="zh-CN" altLang="zh-CN" dirty="0"/>
              <a:t>饮用任何液体</a:t>
            </a:r>
          </a:p>
          <a:p>
            <a:pPr lvl="3"/>
            <a:r>
              <a:rPr lang="zh-CN" altLang="zh-CN" dirty="0"/>
              <a:t>试验日早晨</a:t>
            </a:r>
            <a:r>
              <a:rPr lang="en-US" altLang="zh-CN" dirty="0"/>
              <a:t>8</a:t>
            </a:r>
            <a:r>
              <a:rPr lang="zh-CN" altLang="zh-CN" dirty="0"/>
              <a:t>时排尿弃去，收集上午</a:t>
            </a:r>
            <a:r>
              <a:rPr lang="en-US" altLang="zh-CN" dirty="0"/>
              <a:t>10</a:t>
            </a:r>
            <a:r>
              <a:rPr lang="zh-CN" altLang="zh-CN" dirty="0"/>
              <a:t>时、</a:t>
            </a:r>
            <a:r>
              <a:rPr lang="en-US" altLang="zh-CN" dirty="0"/>
              <a:t>12</a:t>
            </a:r>
            <a:r>
              <a:rPr lang="zh-CN" altLang="zh-CN" dirty="0"/>
              <a:t>时、下午</a:t>
            </a:r>
            <a:r>
              <a:rPr lang="en-US" altLang="zh-CN" dirty="0"/>
              <a:t>2</a:t>
            </a:r>
            <a:r>
              <a:rPr lang="zh-CN" altLang="zh-CN" dirty="0"/>
              <a:t>时、下午</a:t>
            </a:r>
            <a:r>
              <a:rPr lang="en-US" altLang="zh-CN" dirty="0"/>
              <a:t>4</a:t>
            </a:r>
            <a:r>
              <a:rPr lang="zh-CN" altLang="zh-CN" dirty="0"/>
              <a:t>时、下午</a:t>
            </a:r>
            <a:r>
              <a:rPr lang="en-US" altLang="zh-CN" dirty="0"/>
              <a:t>6</a:t>
            </a:r>
            <a:r>
              <a:rPr lang="zh-CN" altLang="zh-CN" dirty="0"/>
              <a:t>时、晚上</a:t>
            </a:r>
            <a:r>
              <a:rPr lang="en-US" altLang="zh-CN" dirty="0"/>
              <a:t>8</a:t>
            </a:r>
            <a:r>
              <a:rPr lang="zh-CN" altLang="zh-CN" dirty="0"/>
              <a:t>时、晚上</a:t>
            </a:r>
            <a:r>
              <a:rPr lang="en-US" altLang="zh-CN" dirty="0"/>
              <a:t>8</a:t>
            </a:r>
            <a:r>
              <a:rPr lang="zh-CN" altLang="zh-CN" dirty="0"/>
              <a:t>时至次日早晨</a:t>
            </a:r>
            <a:r>
              <a:rPr lang="en-US" altLang="zh-CN" dirty="0"/>
              <a:t>8</a:t>
            </a:r>
            <a:r>
              <a:rPr lang="zh-CN" altLang="zh-CN" dirty="0"/>
              <a:t>时的全量尿液（共</a:t>
            </a:r>
            <a:r>
              <a:rPr lang="en-US" altLang="zh-CN" dirty="0"/>
              <a:t>7</a:t>
            </a:r>
            <a:r>
              <a:rPr lang="zh-CN" altLang="zh-CN" dirty="0"/>
              <a:t>次），分别置于有标记的清洁标本瓶内</a:t>
            </a:r>
          </a:p>
          <a:p>
            <a:pPr lvl="3"/>
            <a:r>
              <a:rPr lang="zh-CN" altLang="zh-CN" dirty="0"/>
              <a:t>排尿间隔时间必须准确，尿液须排净，并收集全部尿液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4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参考范围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尿量</a:t>
            </a:r>
            <a:r>
              <a:rPr lang="zh-CN" altLang="en-US" dirty="0" smtClean="0"/>
              <a:t>（</a:t>
            </a:r>
            <a:r>
              <a:rPr lang="zh-CN" altLang="zh-CN" dirty="0"/>
              <a:t>成人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24 </a:t>
            </a:r>
            <a:r>
              <a:rPr lang="zh-CN" altLang="zh-CN" dirty="0"/>
              <a:t>小时尿量为</a:t>
            </a:r>
            <a:r>
              <a:rPr lang="en-US" altLang="zh-CN" dirty="0"/>
              <a:t>1000</a:t>
            </a:r>
            <a:r>
              <a:rPr lang="zh-CN" altLang="zh-CN" dirty="0"/>
              <a:t>～</a:t>
            </a:r>
            <a:r>
              <a:rPr lang="en-US" altLang="zh-CN" dirty="0"/>
              <a:t>2000 </a:t>
            </a:r>
            <a:r>
              <a:rPr lang="en-US" altLang="zh-CN" dirty="0" smtClean="0"/>
              <a:t>ml</a:t>
            </a:r>
          </a:p>
          <a:p>
            <a:pPr lvl="4"/>
            <a:r>
              <a:rPr lang="en-US" altLang="zh-CN" dirty="0" smtClean="0"/>
              <a:t>12</a:t>
            </a:r>
            <a:r>
              <a:rPr lang="zh-CN" altLang="zh-CN" dirty="0"/>
              <a:t>小时夜尿量不应超过</a:t>
            </a:r>
            <a:r>
              <a:rPr lang="en-US" altLang="zh-CN" dirty="0"/>
              <a:t>750 </a:t>
            </a:r>
            <a:r>
              <a:rPr lang="en-US" altLang="zh-CN" dirty="0" smtClean="0"/>
              <a:t>ml</a:t>
            </a:r>
          </a:p>
          <a:p>
            <a:pPr lvl="4"/>
            <a:r>
              <a:rPr lang="zh-CN" altLang="zh-CN" dirty="0" smtClean="0"/>
              <a:t>日</a:t>
            </a:r>
            <a:r>
              <a:rPr lang="zh-CN" altLang="zh-CN" dirty="0"/>
              <a:t>尿量与夜尿量之比为（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4</a:t>
            </a:r>
            <a:r>
              <a:rPr lang="zh-CN" altLang="zh-CN" dirty="0"/>
              <a:t>）：</a:t>
            </a:r>
            <a:r>
              <a:rPr lang="en-US" altLang="zh-CN" dirty="0" smtClean="0"/>
              <a:t>1</a:t>
            </a:r>
            <a:endParaRPr lang="zh-CN" altLang="zh-CN" dirty="0"/>
          </a:p>
          <a:p>
            <a:pPr lvl="3"/>
            <a:r>
              <a:rPr lang="zh-CN" altLang="zh-CN" dirty="0"/>
              <a:t>尿</a:t>
            </a:r>
            <a:r>
              <a:rPr lang="zh-CN" altLang="zh-CN" dirty="0" smtClean="0"/>
              <a:t>比重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最高</a:t>
            </a:r>
            <a:r>
              <a:rPr lang="zh-CN" altLang="zh-CN" dirty="0"/>
              <a:t>一次尿液比重应在</a:t>
            </a:r>
            <a:r>
              <a:rPr lang="en-US" altLang="zh-CN" dirty="0"/>
              <a:t>1.018</a:t>
            </a:r>
            <a:r>
              <a:rPr lang="zh-CN" altLang="zh-CN" dirty="0" smtClean="0"/>
              <a:t>以上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最高</a:t>
            </a:r>
            <a:r>
              <a:rPr lang="zh-CN" altLang="zh-CN" dirty="0"/>
              <a:t>尿比重与最低尿比重之差不应小于</a:t>
            </a:r>
            <a:r>
              <a:rPr lang="en-US" altLang="zh-CN" dirty="0"/>
              <a:t>0.009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7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spcBef>
                <a:spcPts val="0"/>
              </a:spcBef>
            </a:pPr>
            <a:r>
              <a:rPr lang="zh-CN" altLang="zh-CN" dirty="0"/>
              <a:t>临床意义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夜尿增多、低比重</a:t>
            </a:r>
            <a:r>
              <a:rPr lang="zh-CN" altLang="zh-CN" dirty="0" smtClean="0"/>
              <a:t>尿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夜尿</a:t>
            </a:r>
            <a:r>
              <a:rPr lang="zh-CN" altLang="zh-CN" dirty="0"/>
              <a:t>增多、昼夜尿量比值降低，但</a:t>
            </a:r>
            <a:r>
              <a:rPr lang="zh-CN" altLang="zh-CN" dirty="0" smtClean="0"/>
              <a:t>尿</a:t>
            </a:r>
            <a:r>
              <a:rPr lang="zh-CN" altLang="zh-CN" dirty="0"/>
              <a:t>比重</a:t>
            </a:r>
            <a:r>
              <a:rPr lang="zh-CN" altLang="zh-CN" dirty="0" smtClean="0"/>
              <a:t>正常者，</a:t>
            </a:r>
            <a:r>
              <a:rPr lang="zh-CN" altLang="zh-CN" dirty="0"/>
              <a:t>为肾小管浓缩功能受损的早期改变</a:t>
            </a:r>
          </a:p>
          <a:p>
            <a:pPr lvl="4">
              <a:spcBef>
                <a:spcPts val="0"/>
              </a:spcBef>
            </a:pPr>
            <a:r>
              <a:rPr lang="zh-CN" altLang="zh-CN" dirty="0"/>
              <a:t>若伴有低比重尿，提示肾小管稀释及浓缩功能严重受损</a:t>
            </a:r>
          </a:p>
          <a:p>
            <a:pPr lvl="4">
              <a:spcBef>
                <a:spcPts val="0"/>
              </a:spcBef>
            </a:pPr>
            <a:r>
              <a:rPr lang="zh-CN" altLang="zh-CN" dirty="0"/>
              <a:t>若尿比重固定在</a:t>
            </a:r>
            <a:r>
              <a:rPr lang="en-US" altLang="zh-CN" dirty="0"/>
              <a:t>1.010</a:t>
            </a:r>
            <a:r>
              <a:rPr lang="zh-CN" altLang="zh-CN" dirty="0"/>
              <a:t>左右，表明肾小管稀释及浓缩功能完全丧失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少尿伴高比重</a:t>
            </a:r>
            <a:r>
              <a:rPr lang="zh-CN" altLang="zh-CN" dirty="0" smtClean="0"/>
              <a:t>尿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主要</a:t>
            </a:r>
            <a:r>
              <a:rPr lang="zh-CN" altLang="zh-CN" dirty="0"/>
              <a:t>见于血容量不足引起的肾前性少尿，也可见于急性肾炎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明显多尿伴低比重</a:t>
            </a:r>
            <a:r>
              <a:rPr lang="zh-CN" altLang="zh-CN" dirty="0" smtClean="0"/>
              <a:t>尿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见于</a:t>
            </a:r>
            <a:r>
              <a:rPr lang="zh-CN" altLang="zh-CN" dirty="0"/>
              <a:t>尿崩症</a:t>
            </a:r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9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．尿渗量测定</a:t>
            </a:r>
          </a:p>
          <a:p>
            <a:pPr lvl="2"/>
            <a:r>
              <a:rPr lang="zh-CN" altLang="zh-CN" dirty="0"/>
              <a:t>标本采集</a:t>
            </a:r>
          </a:p>
          <a:p>
            <a:pPr lvl="3"/>
            <a:r>
              <a:rPr lang="zh-CN" altLang="zh-CN" dirty="0" smtClean="0"/>
              <a:t>晚餐</a:t>
            </a:r>
            <a:r>
              <a:rPr lang="zh-CN" altLang="zh-CN" dirty="0"/>
              <a:t>后禁饮</a:t>
            </a:r>
            <a:r>
              <a:rPr lang="en-US" altLang="zh-CN" dirty="0"/>
              <a:t>8 </a:t>
            </a:r>
            <a:r>
              <a:rPr lang="zh-CN" altLang="zh-CN" dirty="0"/>
              <a:t>小时，次日早晨收集空腹尿液，同时静脉采血</a:t>
            </a:r>
            <a:r>
              <a:rPr lang="en-US" altLang="zh-CN" dirty="0"/>
              <a:t>2ml</a:t>
            </a:r>
            <a:r>
              <a:rPr lang="zh-CN" altLang="zh-CN" dirty="0"/>
              <a:t>一并送检</a:t>
            </a:r>
          </a:p>
          <a:p>
            <a:pPr lvl="2"/>
            <a:r>
              <a:rPr lang="zh-CN" altLang="zh-CN" dirty="0"/>
              <a:t>参考范围</a:t>
            </a:r>
          </a:p>
          <a:p>
            <a:pPr lvl="3"/>
            <a:r>
              <a:rPr lang="zh-CN" altLang="zh-CN" dirty="0"/>
              <a:t>尿渗量：（</a:t>
            </a:r>
            <a:r>
              <a:rPr lang="en-US" altLang="zh-CN" dirty="0"/>
              <a:t>600</a:t>
            </a:r>
            <a:r>
              <a:rPr lang="zh-CN" altLang="zh-CN" dirty="0"/>
              <a:t>～</a:t>
            </a:r>
            <a:r>
              <a:rPr lang="en-US" altLang="zh-CN" dirty="0"/>
              <a:t>1000</a:t>
            </a:r>
            <a:r>
              <a:rPr lang="zh-CN" altLang="zh-CN" dirty="0"/>
              <a:t>）</a:t>
            </a:r>
            <a:r>
              <a:rPr lang="en-US" altLang="zh-CN" dirty="0" err="1"/>
              <a:t>mOsm</a:t>
            </a:r>
            <a:r>
              <a:rPr lang="en-US" altLang="zh-CN" dirty="0"/>
              <a:t>/</a:t>
            </a:r>
            <a:r>
              <a:rPr lang="zh-CN" altLang="zh-CN" dirty="0"/>
              <a:t>（</a:t>
            </a:r>
            <a:r>
              <a:rPr lang="en-US" altLang="zh-CN" dirty="0"/>
              <a:t>kg·H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/>
              <a:t>），平均</a:t>
            </a:r>
            <a:r>
              <a:rPr lang="en-US" altLang="zh-CN" dirty="0"/>
              <a:t>800 </a:t>
            </a:r>
            <a:r>
              <a:rPr lang="en-US" altLang="zh-CN" dirty="0" err="1"/>
              <a:t>mOsm</a:t>
            </a:r>
            <a:r>
              <a:rPr lang="en-US" altLang="zh-CN" dirty="0"/>
              <a:t>/</a:t>
            </a:r>
            <a:r>
              <a:rPr lang="zh-CN" altLang="zh-CN" dirty="0"/>
              <a:t>（</a:t>
            </a:r>
            <a:r>
              <a:rPr lang="en-US" altLang="zh-CN" dirty="0"/>
              <a:t>kg·H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/>
              <a:t>）</a:t>
            </a:r>
          </a:p>
          <a:p>
            <a:pPr lvl="3"/>
            <a:r>
              <a:rPr lang="zh-CN" altLang="zh-CN" dirty="0"/>
              <a:t>血浆渗量：（</a:t>
            </a:r>
            <a:r>
              <a:rPr lang="en-US" altLang="zh-CN" dirty="0"/>
              <a:t>275</a:t>
            </a:r>
            <a:r>
              <a:rPr lang="zh-CN" altLang="zh-CN" dirty="0"/>
              <a:t>～</a:t>
            </a:r>
            <a:r>
              <a:rPr lang="en-US" altLang="zh-CN" dirty="0"/>
              <a:t>305</a:t>
            </a:r>
            <a:r>
              <a:rPr lang="zh-CN" altLang="zh-CN" dirty="0"/>
              <a:t>）</a:t>
            </a:r>
            <a:r>
              <a:rPr lang="en-US" altLang="zh-CN" dirty="0" err="1"/>
              <a:t>mOsm</a:t>
            </a:r>
            <a:r>
              <a:rPr lang="en-US" altLang="zh-CN" dirty="0"/>
              <a:t>/</a:t>
            </a:r>
            <a:r>
              <a:rPr lang="zh-CN" altLang="zh-CN" dirty="0"/>
              <a:t>（</a:t>
            </a:r>
            <a:r>
              <a:rPr lang="en-US" altLang="zh-CN" dirty="0"/>
              <a:t>kg·H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/>
              <a:t>），平均</a:t>
            </a:r>
            <a:r>
              <a:rPr lang="en-US" altLang="zh-CN" dirty="0"/>
              <a:t>300 </a:t>
            </a:r>
            <a:r>
              <a:rPr lang="en-US" altLang="zh-CN" dirty="0" err="1"/>
              <a:t>mOsm</a:t>
            </a:r>
            <a:r>
              <a:rPr lang="en-US" altLang="zh-CN" dirty="0"/>
              <a:t>/</a:t>
            </a:r>
            <a:r>
              <a:rPr lang="zh-CN" altLang="zh-CN" dirty="0"/>
              <a:t>（</a:t>
            </a:r>
            <a:r>
              <a:rPr lang="en-US" altLang="zh-CN" dirty="0"/>
              <a:t>kg·H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/>
              <a:t>）</a:t>
            </a:r>
          </a:p>
          <a:p>
            <a:pPr lvl="3"/>
            <a:r>
              <a:rPr lang="zh-CN" altLang="zh-CN" dirty="0"/>
              <a:t>尿渗量</a:t>
            </a:r>
            <a:r>
              <a:rPr lang="en-US" altLang="zh-CN" dirty="0"/>
              <a:t>/</a:t>
            </a:r>
            <a:r>
              <a:rPr lang="zh-CN" altLang="zh-CN" dirty="0"/>
              <a:t>血浆渗量：（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4.5</a:t>
            </a:r>
            <a:r>
              <a:rPr lang="zh-CN" altLang="zh-CN" dirty="0"/>
              <a:t>）：</a:t>
            </a:r>
            <a:r>
              <a:rPr lang="en-US" altLang="zh-CN" dirty="0"/>
              <a:t>1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临床意义</a:t>
            </a:r>
            <a:endParaRPr lang="zh-CN" altLang="zh-CN" dirty="0"/>
          </a:p>
          <a:p>
            <a:pPr lvl="3"/>
            <a:r>
              <a:rPr lang="zh-CN" altLang="zh-CN" dirty="0" smtClean="0"/>
              <a:t>血清</a:t>
            </a:r>
            <a:r>
              <a:rPr lang="en-US" altLang="zh-CN" dirty="0"/>
              <a:t>CK</a:t>
            </a:r>
            <a:r>
              <a:rPr lang="zh-CN" altLang="zh-CN" dirty="0"/>
              <a:t>总酶</a:t>
            </a:r>
            <a:r>
              <a:rPr lang="zh-CN" altLang="zh-CN" dirty="0" smtClean="0"/>
              <a:t>升高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急性心肌梗死</a:t>
            </a:r>
            <a:endParaRPr lang="en-US" altLang="zh-CN" dirty="0" smtClean="0"/>
          </a:p>
          <a:p>
            <a:pPr lvl="5"/>
            <a:r>
              <a:rPr lang="en-US" altLang="zh-CN" dirty="0" smtClean="0"/>
              <a:t>CK</a:t>
            </a:r>
            <a:r>
              <a:rPr lang="zh-CN" altLang="zh-CN" dirty="0"/>
              <a:t>活性在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8</a:t>
            </a:r>
            <a:r>
              <a:rPr lang="zh-CN" altLang="zh-CN" dirty="0"/>
              <a:t>小时升高，</a:t>
            </a:r>
            <a:r>
              <a:rPr lang="en-US" altLang="zh-CN" dirty="0"/>
              <a:t>24</a:t>
            </a:r>
            <a:r>
              <a:rPr lang="zh-CN" altLang="zh-CN" dirty="0"/>
              <a:t>小时达高峰，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4</a:t>
            </a:r>
            <a:r>
              <a:rPr lang="zh-CN" altLang="zh-CN" dirty="0"/>
              <a:t>天后恢复至正常</a:t>
            </a:r>
            <a:r>
              <a:rPr lang="zh-CN" altLang="zh-CN" dirty="0" smtClean="0"/>
              <a:t>水平</a:t>
            </a:r>
            <a:endParaRPr lang="en-US" altLang="zh-CN" dirty="0" smtClean="0"/>
          </a:p>
          <a:p>
            <a:pPr lvl="5"/>
            <a:r>
              <a:rPr lang="en-US" altLang="zh-CN" dirty="0" smtClean="0"/>
              <a:t>CK</a:t>
            </a:r>
            <a:r>
              <a:rPr lang="zh-CN" altLang="zh-CN" dirty="0"/>
              <a:t>升高一般为参考范围的数倍，为</a:t>
            </a:r>
            <a:r>
              <a:rPr lang="en-US" altLang="zh-CN" dirty="0"/>
              <a:t>AMI</a:t>
            </a:r>
            <a:r>
              <a:rPr lang="zh-CN" altLang="zh-CN" dirty="0"/>
              <a:t>早期诊断的较敏感</a:t>
            </a:r>
            <a:r>
              <a:rPr lang="zh-CN" altLang="zh-CN" dirty="0" smtClean="0"/>
              <a:t>指标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心肌炎</a:t>
            </a:r>
            <a:r>
              <a:rPr lang="zh-CN" altLang="zh-CN" dirty="0"/>
              <a:t>和</a:t>
            </a:r>
            <a:r>
              <a:rPr lang="zh-CN" altLang="zh-CN" dirty="0" smtClean="0"/>
              <a:t>肌病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多发性肌炎</a:t>
            </a:r>
            <a:r>
              <a:rPr lang="zh-CN" altLang="zh-CN" dirty="0"/>
              <a:t>、横纹肌溶解症、进行性肌营养不良、重症肌无力等肌肉</a:t>
            </a:r>
            <a:r>
              <a:rPr lang="zh-CN" altLang="zh-CN" dirty="0" smtClean="0"/>
              <a:t>疾病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急性</a:t>
            </a:r>
            <a:r>
              <a:rPr lang="zh-CN" altLang="zh-CN" dirty="0"/>
              <a:t>脑外伤、脑</a:t>
            </a:r>
            <a:r>
              <a:rPr lang="zh-CN" altLang="zh-CN" dirty="0" smtClean="0"/>
              <a:t>恶性肿瘤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三、肾脏疾病实验室检查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临床意义</a:t>
            </a:r>
          </a:p>
          <a:p>
            <a:pPr lvl="3"/>
            <a:r>
              <a:rPr lang="en-US" altLang="zh-CN" dirty="0"/>
              <a:t> </a:t>
            </a:r>
            <a:r>
              <a:rPr lang="zh-CN" altLang="zh-CN" dirty="0"/>
              <a:t>尿渗量及尿渗量</a:t>
            </a:r>
            <a:r>
              <a:rPr lang="en-US" altLang="zh-CN" dirty="0"/>
              <a:t>/</a:t>
            </a:r>
            <a:r>
              <a:rPr lang="zh-CN" altLang="zh-CN" dirty="0"/>
              <a:t>血浆渗量降低，提示肾小管浓缩功能</a:t>
            </a:r>
            <a:r>
              <a:rPr lang="zh-CN" altLang="zh-CN" dirty="0" smtClean="0"/>
              <a:t>受损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等</a:t>
            </a:r>
            <a:r>
              <a:rPr lang="zh-CN" altLang="zh-CN" dirty="0"/>
              <a:t>渗尿：禁饮后尿渗量在</a:t>
            </a:r>
            <a:r>
              <a:rPr lang="en-US" altLang="zh-CN" dirty="0"/>
              <a:t>300 </a:t>
            </a:r>
            <a:r>
              <a:rPr lang="en-US" altLang="zh-CN" dirty="0" err="1"/>
              <a:t>mOsm</a:t>
            </a:r>
            <a:r>
              <a:rPr lang="en-US" altLang="zh-CN" dirty="0"/>
              <a:t>/</a:t>
            </a:r>
            <a:r>
              <a:rPr lang="zh-CN" altLang="zh-CN" dirty="0"/>
              <a:t>（</a:t>
            </a:r>
            <a:r>
              <a:rPr lang="en-US" altLang="zh-CN" dirty="0"/>
              <a:t>kg·H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/>
              <a:t>）</a:t>
            </a:r>
            <a:r>
              <a:rPr lang="zh-CN" altLang="zh-CN" dirty="0" smtClean="0"/>
              <a:t>左右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提示</a:t>
            </a:r>
            <a:r>
              <a:rPr lang="zh-CN" altLang="zh-CN" dirty="0"/>
              <a:t>肾小管浓缩功能接近完全</a:t>
            </a:r>
            <a:r>
              <a:rPr lang="zh-CN" altLang="zh-CN" dirty="0" smtClean="0"/>
              <a:t>丧失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见于</a:t>
            </a:r>
            <a:r>
              <a:rPr lang="zh-CN" altLang="zh-CN" dirty="0"/>
              <a:t>慢性肾小球肾炎、慢性肾盂肾炎晚期等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低渗尿</a:t>
            </a:r>
            <a:r>
              <a:rPr lang="zh-CN" altLang="zh-CN" dirty="0"/>
              <a:t>：禁饮后尿渗量小于</a:t>
            </a:r>
            <a:r>
              <a:rPr lang="en-US" altLang="zh-CN" dirty="0"/>
              <a:t>300mOsm/</a:t>
            </a:r>
            <a:r>
              <a:rPr lang="zh-CN" altLang="zh-CN" dirty="0"/>
              <a:t>（</a:t>
            </a:r>
            <a:r>
              <a:rPr lang="en-US" altLang="zh-CN" dirty="0"/>
              <a:t>kg·H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提示</a:t>
            </a:r>
            <a:r>
              <a:rPr lang="zh-CN" altLang="zh-CN" dirty="0"/>
              <a:t>肾小管浓缩功能丧失而稀释功能仍</a:t>
            </a:r>
            <a:r>
              <a:rPr lang="zh-CN" altLang="zh-CN" dirty="0" smtClean="0"/>
              <a:t>存在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见于</a:t>
            </a:r>
            <a:r>
              <a:rPr lang="zh-CN" altLang="zh-CN" dirty="0"/>
              <a:t>尿崩症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标本采集</a:t>
            </a:r>
          </a:p>
          <a:p>
            <a:pPr lvl="1"/>
            <a:r>
              <a:rPr lang="zh-CN" altLang="zh-CN" dirty="0"/>
              <a:t>素食或低脂饮食</a:t>
            </a:r>
            <a:r>
              <a:rPr lang="en-US" altLang="zh-CN" dirty="0"/>
              <a:t>3</a:t>
            </a:r>
            <a:r>
              <a:rPr lang="zh-CN" altLang="zh-CN" dirty="0"/>
              <a:t>天后，红色、黄色或绿色管帽真空采血管采集空腹（通常禁食</a:t>
            </a:r>
            <a:r>
              <a:rPr lang="en-US" altLang="zh-CN" dirty="0"/>
              <a:t>12</a:t>
            </a:r>
            <a:r>
              <a:rPr lang="zh-CN" altLang="zh-CN" dirty="0"/>
              <a:t>小时以上）静脉血，勿使其</a:t>
            </a:r>
            <a:r>
              <a:rPr lang="zh-CN" altLang="zh-CN" dirty="0" smtClean="0"/>
              <a:t>溶血</a:t>
            </a:r>
            <a:endParaRPr lang="en-US" altLang="zh-CN" dirty="0" smtClean="0"/>
          </a:p>
          <a:p>
            <a:r>
              <a:rPr lang="zh-CN" altLang="zh-CN" dirty="0"/>
              <a:t>参考范围</a:t>
            </a:r>
          </a:p>
          <a:p>
            <a:pPr lvl="1"/>
            <a:r>
              <a:rPr lang="zh-CN" altLang="zh-CN" dirty="0"/>
              <a:t>血清总胆固醇</a:t>
            </a:r>
            <a:endParaRPr lang="en-US" altLang="zh-CN" dirty="0"/>
          </a:p>
          <a:p>
            <a:pPr lvl="2"/>
            <a:r>
              <a:rPr lang="zh-CN" altLang="zh-CN" sz="2400" dirty="0"/>
              <a:t>合适水平：＜</a:t>
            </a:r>
            <a:r>
              <a:rPr lang="en-US" altLang="zh-CN" sz="2400" dirty="0"/>
              <a:t>5.20mmol/L</a:t>
            </a:r>
          </a:p>
          <a:p>
            <a:pPr lvl="2"/>
            <a:r>
              <a:rPr lang="zh-CN" altLang="zh-CN" sz="2400" dirty="0"/>
              <a:t>边缘水平：</a:t>
            </a:r>
            <a:r>
              <a:rPr lang="en-US" altLang="zh-CN" sz="2400" dirty="0"/>
              <a:t>5.23</a:t>
            </a:r>
            <a:r>
              <a:rPr lang="zh-CN" altLang="zh-CN" sz="2400" dirty="0"/>
              <a:t>～</a:t>
            </a:r>
            <a:r>
              <a:rPr lang="en-US" altLang="zh-CN" sz="2400" dirty="0"/>
              <a:t>5.69mmol/L</a:t>
            </a:r>
            <a:endParaRPr lang="zh-CN" altLang="zh-CN" sz="2400" dirty="0"/>
          </a:p>
          <a:p>
            <a:pPr lvl="1"/>
            <a:r>
              <a:rPr lang="zh-CN" altLang="zh-CN" dirty="0" smtClean="0"/>
              <a:t>血清</a:t>
            </a:r>
            <a:r>
              <a:rPr lang="zh-CN" altLang="en-US" dirty="0" smtClean="0"/>
              <a:t>三酰甘油</a:t>
            </a:r>
            <a:endParaRPr lang="en-US" altLang="zh-CN" dirty="0"/>
          </a:p>
          <a:p>
            <a:pPr lvl="2"/>
            <a:r>
              <a:rPr lang="en-US" altLang="zh-CN" dirty="0"/>
              <a:t>0.56</a:t>
            </a:r>
            <a:r>
              <a:rPr lang="zh-CN" altLang="zh-CN" dirty="0"/>
              <a:t>～</a:t>
            </a:r>
            <a:r>
              <a:rPr lang="en-US" altLang="zh-CN" dirty="0"/>
              <a:t>1.70mmol/L</a:t>
            </a:r>
            <a:endParaRPr lang="zh-CN" altLang="zh-CN" dirty="0"/>
          </a:p>
          <a:p>
            <a:pPr lvl="1"/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低密度脂蛋白胆固醇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合适</a:t>
            </a:r>
            <a:r>
              <a:rPr lang="zh-CN" altLang="zh-CN" dirty="0"/>
              <a:t>水平：＜</a:t>
            </a:r>
            <a:r>
              <a:rPr lang="en-US" altLang="zh-CN" dirty="0" smtClean="0"/>
              <a:t>3.12mmol/L</a:t>
            </a:r>
          </a:p>
          <a:p>
            <a:pPr lvl="2"/>
            <a:r>
              <a:rPr lang="zh-CN" altLang="zh-CN" dirty="0" smtClean="0"/>
              <a:t>边缘</a:t>
            </a:r>
            <a:r>
              <a:rPr lang="zh-CN" altLang="zh-CN" dirty="0"/>
              <a:t>水平：</a:t>
            </a:r>
            <a:r>
              <a:rPr lang="en-US" altLang="zh-CN" dirty="0"/>
              <a:t>3.15</a:t>
            </a:r>
            <a:r>
              <a:rPr lang="zh-CN" altLang="zh-CN" dirty="0"/>
              <a:t>～</a:t>
            </a:r>
            <a:r>
              <a:rPr lang="en-US" altLang="zh-CN" dirty="0"/>
              <a:t>3.61mmol/L</a:t>
            </a:r>
            <a:endParaRPr lang="zh-CN" altLang="zh-CN" dirty="0"/>
          </a:p>
          <a:p>
            <a:pPr lvl="1"/>
            <a:r>
              <a:rPr lang="zh-CN" altLang="zh-CN" dirty="0"/>
              <a:t>高密度脂蛋白</a:t>
            </a:r>
            <a:r>
              <a:rPr lang="zh-CN" altLang="zh-CN" dirty="0" smtClean="0"/>
              <a:t>胆固醇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1.03</a:t>
            </a:r>
            <a:r>
              <a:rPr lang="zh-CN" altLang="zh-CN" dirty="0"/>
              <a:t>～</a:t>
            </a:r>
            <a:r>
              <a:rPr lang="en-US" altLang="zh-CN" dirty="0" smtClean="0"/>
              <a:t>2.07mmol/L</a:t>
            </a:r>
          </a:p>
          <a:p>
            <a:pPr lvl="2"/>
            <a:r>
              <a:rPr lang="zh-CN" altLang="zh-CN" dirty="0" smtClean="0"/>
              <a:t>合适</a:t>
            </a:r>
            <a:r>
              <a:rPr lang="zh-CN" altLang="zh-CN" dirty="0"/>
              <a:t>水平：＞</a:t>
            </a:r>
            <a:r>
              <a:rPr lang="en-US" altLang="zh-CN" dirty="0"/>
              <a:t>1.04mmol/L</a:t>
            </a:r>
            <a:endParaRPr lang="zh-CN" altLang="zh-CN" dirty="0"/>
          </a:p>
          <a:p>
            <a:pPr lvl="1"/>
            <a:r>
              <a:rPr lang="zh-CN" altLang="zh-CN" dirty="0" smtClean="0"/>
              <a:t>载脂蛋白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ApoA</a:t>
            </a:r>
            <a:r>
              <a:rPr lang="en-US" altLang="zh-CN" baseline="-25000" dirty="0" smtClean="0"/>
              <a:t>1           </a:t>
            </a:r>
            <a:r>
              <a:rPr lang="zh-CN" altLang="zh-CN" dirty="0" smtClean="0"/>
              <a:t>男性</a:t>
            </a:r>
            <a:r>
              <a:rPr lang="en-US" altLang="zh-CN" dirty="0"/>
              <a:t>1.42</a:t>
            </a:r>
            <a:r>
              <a:rPr lang="zh-CN" altLang="zh-CN" dirty="0"/>
              <a:t>±</a:t>
            </a:r>
            <a:r>
              <a:rPr lang="en-US" altLang="zh-CN" dirty="0"/>
              <a:t>0.17g/L  </a:t>
            </a:r>
            <a:r>
              <a:rPr lang="zh-CN" altLang="zh-CN" dirty="0"/>
              <a:t>女性</a:t>
            </a:r>
            <a:r>
              <a:rPr lang="en-US" altLang="zh-CN" dirty="0"/>
              <a:t>1.45</a:t>
            </a:r>
            <a:r>
              <a:rPr lang="zh-CN" altLang="zh-CN" dirty="0"/>
              <a:t>±</a:t>
            </a:r>
            <a:r>
              <a:rPr lang="en-US" altLang="zh-CN" dirty="0"/>
              <a:t>0.14g/L</a:t>
            </a:r>
            <a:endParaRPr lang="zh-CN" altLang="zh-CN" dirty="0"/>
          </a:p>
          <a:p>
            <a:pPr lvl="2"/>
            <a:r>
              <a:rPr lang="en-US" altLang="zh-CN" dirty="0"/>
              <a:t>ApoB</a:t>
            </a:r>
            <a:r>
              <a:rPr lang="en-US" altLang="zh-CN" baseline="-25000" dirty="0"/>
              <a:t>100  </a:t>
            </a:r>
            <a:r>
              <a:rPr lang="en-US" altLang="zh-CN" baseline="-25000" dirty="0" smtClean="0"/>
              <a:t>     </a:t>
            </a:r>
            <a:r>
              <a:rPr lang="zh-CN" altLang="zh-CN" dirty="0" smtClean="0"/>
              <a:t>男性</a:t>
            </a:r>
            <a:r>
              <a:rPr lang="en-US" altLang="zh-CN" dirty="0"/>
              <a:t>1.01</a:t>
            </a:r>
            <a:r>
              <a:rPr lang="zh-CN" altLang="zh-CN" dirty="0"/>
              <a:t>±</a:t>
            </a:r>
            <a:r>
              <a:rPr lang="en-US" altLang="zh-CN" dirty="0"/>
              <a:t>0.21g/L  </a:t>
            </a:r>
            <a:r>
              <a:rPr lang="zh-CN" altLang="zh-CN" dirty="0"/>
              <a:t>女性</a:t>
            </a:r>
            <a:r>
              <a:rPr lang="en-US" altLang="zh-CN" dirty="0"/>
              <a:t>1.07</a:t>
            </a:r>
            <a:r>
              <a:rPr lang="zh-CN" altLang="zh-CN" dirty="0"/>
              <a:t>±</a:t>
            </a:r>
            <a:r>
              <a:rPr lang="en-US" altLang="zh-CN" dirty="0"/>
              <a:t>0.23g/L</a:t>
            </a:r>
            <a:endParaRPr lang="zh-CN" altLang="zh-CN" dirty="0"/>
          </a:p>
          <a:p>
            <a:pPr lvl="2"/>
            <a:r>
              <a:rPr lang="en-US" altLang="zh-CN" dirty="0"/>
              <a:t>ApoA</a:t>
            </a:r>
            <a:r>
              <a:rPr lang="en-US" altLang="zh-CN" baseline="-25000" dirty="0"/>
              <a:t>1</a:t>
            </a:r>
            <a:r>
              <a:rPr lang="en-US" altLang="zh-CN" dirty="0"/>
              <a:t>/ApoB</a:t>
            </a:r>
            <a:r>
              <a:rPr lang="en-US" altLang="zh-CN" baseline="-25000" dirty="0"/>
              <a:t>100  </a:t>
            </a:r>
            <a:r>
              <a:rPr lang="en-US" altLang="zh-CN" baseline="-25000" dirty="0" smtClean="0"/>
              <a:t>  </a:t>
            </a:r>
            <a:r>
              <a:rPr lang="en-US" altLang="zh-CN" dirty="0" smtClean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</a:t>
            </a:r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临床意义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．血清总胆固醇测定</a:t>
            </a:r>
          </a:p>
          <a:p>
            <a:pPr lvl="2"/>
            <a:r>
              <a:rPr lang="zh-CN" altLang="zh-CN" dirty="0"/>
              <a:t>总胆固醇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高</a:t>
            </a:r>
            <a:r>
              <a:rPr lang="zh-CN" altLang="zh-CN" dirty="0"/>
              <a:t>胆固醇和高脂肪</a:t>
            </a:r>
            <a:r>
              <a:rPr lang="zh-CN" altLang="zh-CN" dirty="0" smtClean="0"/>
              <a:t>饮食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冠心病</a:t>
            </a:r>
            <a:r>
              <a:rPr lang="zh-CN" altLang="zh-CN" dirty="0"/>
              <a:t>、动脉粥样硬化症、高脂血症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胆道梗阻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其他</a:t>
            </a:r>
            <a:r>
              <a:rPr lang="zh-CN" altLang="zh-CN" dirty="0"/>
              <a:t>，如糖尿病、肾病综合征</a:t>
            </a:r>
            <a:r>
              <a:rPr lang="zh-CN" altLang="zh-CN" dirty="0" smtClean="0"/>
              <a:t>、脂肪肝等</a:t>
            </a:r>
            <a:endParaRPr lang="zh-CN" altLang="zh-CN" dirty="0"/>
          </a:p>
          <a:p>
            <a:pPr lvl="2"/>
            <a:r>
              <a:rPr lang="zh-CN" altLang="zh-CN" dirty="0"/>
              <a:t>总胆固醇</a:t>
            </a:r>
            <a:r>
              <a:rPr lang="zh-CN" altLang="zh-CN" dirty="0" smtClean="0"/>
              <a:t>降低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严重肝病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慢性</a:t>
            </a:r>
            <a:r>
              <a:rPr lang="zh-CN" altLang="zh-CN" dirty="0"/>
              <a:t>消耗性疾病、营养不良、甲状腺功能亢进症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．血清甘油三酯测定</a:t>
            </a:r>
          </a:p>
          <a:p>
            <a:pPr lvl="2"/>
            <a:r>
              <a:rPr lang="zh-CN" altLang="zh-CN" dirty="0"/>
              <a:t>甘油三酯</a:t>
            </a:r>
            <a:r>
              <a:rPr lang="zh-CN" altLang="zh-CN" dirty="0" smtClean="0"/>
              <a:t>升高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高</a:t>
            </a:r>
            <a:r>
              <a:rPr lang="zh-CN" altLang="zh-CN" dirty="0"/>
              <a:t>脂饮食、肥胖症、体力活动减少、酗酒后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高</a:t>
            </a:r>
            <a:r>
              <a:rPr lang="zh-CN" altLang="zh-CN" dirty="0"/>
              <a:t>脂血症、动脉粥样硬化、脂肪肝、肾病综合征、甲状腺功能减退症、糖尿病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甘油</a:t>
            </a:r>
            <a:r>
              <a:rPr lang="zh-CN" altLang="zh-CN" dirty="0"/>
              <a:t>三酯</a:t>
            </a:r>
            <a:r>
              <a:rPr lang="zh-CN" altLang="zh-CN" dirty="0" smtClean="0"/>
              <a:t>降低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严重</a:t>
            </a:r>
            <a:r>
              <a:rPr lang="zh-CN" altLang="zh-CN" dirty="0"/>
              <a:t>肝脏疾病、甲状腺功能亢进症、营养不良、先天性无</a:t>
            </a:r>
            <a:r>
              <a:rPr lang="en-US" altLang="zh-CN" dirty="0"/>
              <a:t>β-</a:t>
            </a:r>
            <a:r>
              <a:rPr lang="zh-CN" altLang="zh-CN" dirty="0"/>
              <a:t>脂蛋白血症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．脂蛋白与载脂蛋白测定</a:t>
            </a:r>
          </a:p>
          <a:p>
            <a:pPr lvl="2"/>
            <a:r>
              <a:rPr lang="zh-CN" altLang="zh-CN" dirty="0"/>
              <a:t>低密度脂蛋白</a:t>
            </a:r>
            <a:r>
              <a:rPr lang="zh-CN" altLang="zh-CN" dirty="0" smtClean="0"/>
              <a:t>胆固醇（</a:t>
            </a:r>
            <a:r>
              <a:rPr lang="en-US" altLang="zh-CN" dirty="0"/>
              <a:t> LDL-C </a:t>
            </a:r>
            <a:r>
              <a:rPr lang="zh-CN" altLang="en-US" dirty="0" smtClean="0"/>
              <a:t>）</a:t>
            </a:r>
            <a:endParaRPr lang="zh-CN" altLang="zh-CN" dirty="0"/>
          </a:p>
          <a:p>
            <a:pPr lvl="3"/>
            <a:r>
              <a:rPr lang="en-US" altLang="zh-CN" dirty="0"/>
              <a:t> LDL-C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与</a:t>
            </a:r>
            <a:r>
              <a:rPr lang="zh-CN" altLang="zh-CN" dirty="0"/>
              <a:t>冠心病的发生呈正相关</a:t>
            </a:r>
            <a:r>
              <a:rPr lang="zh-CN" altLang="zh-CN" dirty="0" smtClean="0"/>
              <a:t>关系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甲状腺功能减退症</a:t>
            </a:r>
            <a:r>
              <a:rPr lang="zh-CN" altLang="zh-CN" dirty="0"/>
              <a:t>、肾病综合征、糖尿病、慢性肾衰竭等</a:t>
            </a:r>
          </a:p>
          <a:p>
            <a:pPr lvl="3"/>
            <a:r>
              <a:rPr lang="en-US" altLang="zh-CN" dirty="0"/>
              <a:t>LDL-C</a:t>
            </a:r>
            <a:r>
              <a:rPr lang="zh-CN" altLang="zh-CN" dirty="0" smtClean="0"/>
              <a:t>减低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甲状腺功能亢进症、肝硬化等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高密度脂蛋白</a:t>
            </a:r>
            <a:r>
              <a:rPr lang="zh-CN" altLang="zh-CN" dirty="0"/>
              <a:t>胆固醇</a:t>
            </a:r>
            <a:r>
              <a:rPr lang="zh-CN" altLang="zh-CN" dirty="0" smtClean="0"/>
              <a:t>（</a:t>
            </a:r>
            <a:r>
              <a:rPr lang="en-US" altLang="zh-CN" dirty="0" smtClean="0"/>
              <a:t>HDL-C</a:t>
            </a:r>
            <a:r>
              <a:rPr lang="zh-CN" altLang="zh-CN" dirty="0"/>
              <a:t>）</a:t>
            </a:r>
            <a:endParaRPr lang="zh-CN" altLang="zh-CN" sz="2000" dirty="0"/>
          </a:p>
          <a:p>
            <a:pPr lvl="3"/>
            <a:r>
              <a:rPr lang="zh-CN" altLang="zh-CN" dirty="0" smtClean="0"/>
              <a:t>用于</a:t>
            </a:r>
            <a:r>
              <a:rPr lang="zh-CN" altLang="zh-CN" dirty="0"/>
              <a:t>判断冠心病的危险性</a:t>
            </a:r>
          </a:p>
          <a:p>
            <a:pPr lvl="3"/>
            <a:r>
              <a:rPr lang="en-US" altLang="zh-CN" dirty="0"/>
              <a:t>HDL-C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生理</a:t>
            </a:r>
            <a:r>
              <a:rPr lang="zh-CN" altLang="zh-CN" dirty="0"/>
              <a:t>情况</a:t>
            </a:r>
            <a:r>
              <a:rPr lang="zh-CN" altLang="zh-CN" dirty="0" smtClean="0"/>
              <a:t>下</a:t>
            </a:r>
            <a:r>
              <a:rPr lang="zh-CN" altLang="en-US" dirty="0" smtClean="0"/>
              <a:t>，</a:t>
            </a:r>
            <a:r>
              <a:rPr lang="zh-CN" altLang="zh-CN" dirty="0" smtClean="0"/>
              <a:t>见于</a:t>
            </a:r>
            <a:r>
              <a:rPr lang="zh-CN" altLang="zh-CN" dirty="0"/>
              <a:t>少量饮酒、长期足量</a:t>
            </a:r>
            <a:r>
              <a:rPr lang="zh-CN" altLang="zh-CN" dirty="0" smtClean="0"/>
              <a:t>运动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病理</a:t>
            </a:r>
            <a:r>
              <a:rPr lang="zh-CN" altLang="zh-CN" dirty="0"/>
              <a:t>情况</a:t>
            </a:r>
            <a:r>
              <a:rPr lang="zh-CN" altLang="zh-CN" dirty="0" smtClean="0"/>
              <a:t>下</a:t>
            </a:r>
            <a:r>
              <a:rPr lang="zh-CN" altLang="en-US" dirty="0" smtClean="0"/>
              <a:t>，</a:t>
            </a:r>
            <a:r>
              <a:rPr lang="zh-CN" altLang="zh-CN" dirty="0" smtClean="0"/>
              <a:t>见于</a:t>
            </a:r>
            <a:r>
              <a:rPr lang="zh-CN" altLang="zh-CN" dirty="0"/>
              <a:t>原发性</a:t>
            </a:r>
            <a:r>
              <a:rPr lang="zh-CN" altLang="zh-CN" dirty="0" smtClean="0"/>
              <a:t>胆汁性肝硬化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HDL-C</a:t>
            </a:r>
            <a:r>
              <a:rPr lang="zh-CN" altLang="zh-CN" dirty="0" smtClean="0"/>
              <a:t>减低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生理</a:t>
            </a:r>
            <a:r>
              <a:rPr lang="zh-CN" altLang="zh-CN" dirty="0"/>
              <a:t>情况</a:t>
            </a:r>
            <a:r>
              <a:rPr lang="zh-CN" altLang="zh-CN" dirty="0" smtClean="0"/>
              <a:t>下</a:t>
            </a:r>
            <a:r>
              <a:rPr lang="zh-CN" altLang="en-US" dirty="0" smtClean="0"/>
              <a:t>，</a:t>
            </a:r>
            <a:r>
              <a:rPr lang="zh-CN" altLang="zh-CN" dirty="0" smtClean="0"/>
              <a:t>见于</a:t>
            </a:r>
            <a:r>
              <a:rPr lang="zh-CN" altLang="zh-CN" dirty="0"/>
              <a:t>高糖及素食饮食、肥胖、吸烟、运动</a:t>
            </a:r>
            <a:r>
              <a:rPr lang="zh-CN" altLang="zh-CN" dirty="0" smtClean="0"/>
              <a:t>不足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病理</a:t>
            </a:r>
            <a:r>
              <a:rPr lang="zh-CN" altLang="zh-CN" dirty="0"/>
              <a:t>情况</a:t>
            </a:r>
            <a:r>
              <a:rPr lang="zh-CN" altLang="zh-CN" dirty="0" smtClean="0"/>
              <a:t>下</a:t>
            </a:r>
            <a:r>
              <a:rPr lang="zh-CN" altLang="en-US" dirty="0" smtClean="0"/>
              <a:t>，</a:t>
            </a:r>
            <a:r>
              <a:rPr lang="zh-CN" altLang="zh-CN" dirty="0" smtClean="0"/>
              <a:t>见于</a:t>
            </a:r>
            <a:r>
              <a:rPr lang="zh-CN" altLang="zh-CN" dirty="0"/>
              <a:t>动脉粥样硬化、糖尿病、肾病综合征、急性心肌梗死、肝损害等。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四、血清脂质与脂蛋白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载脂蛋白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ApoA</a:t>
            </a:r>
            <a:r>
              <a:rPr lang="en-US" altLang="zh-CN" baseline="-25000" dirty="0" smtClean="0"/>
              <a:t>1</a:t>
            </a:r>
            <a:r>
              <a:rPr lang="zh-CN" altLang="zh-CN" dirty="0"/>
              <a:t>与</a:t>
            </a:r>
            <a:r>
              <a:rPr lang="en-US" altLang="zh-CN" dirty="0"/>
              <a:t>HDL</a:t>
            </a:r>
            <a:r>
              <a:rPr lang="zh-CN" altLang="zh-CN" dirty="0"/>
              <a:t>一样可以预测和评价冠心病的</a:t>
            </a:r>
            <a:r>
              <a:rPr lang="zh-CN" altLang="zh-CN" dirty="0" smtClean="0"/>
              <a:t>危险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ApoB</a:t>
            </a:r>
            <a:r>
              <a:rPr lang="en-US" altLang="zh-CN" baseline="-25000" dirty="0" smtClean="0"/>
              <a:t>100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与</a:t>
            </a:r>
            <a:r>
              <a:rPr lang="zh-CN" altLang="zh-CN" dirty="0"/>
              <a:t>动脉粥样硬化、冠心病呈正相关关系，可用于评价冠心病危险性和降脂治疗的</a:t>
            </a:r>
            <a:r>
              <a:rPr lang="zh-CN" altLang="zh-CN" dirty="0" smtClean="0"/>
              <a:t>效果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也</a:t>
            </a:r>
            <a:r>
              <a:rPr lang="zh-CN" altLang="zh-CN" dirty="0"/>
              <a:t>可见于糖尿病、胆汁淤积、肾病、</a:t>
            </a:r>
            <a:r>
              <a:rPr lang="zh-CN" altLang="zh-CN" dirty="0" smtClean="0"/>
              <a:t>甲状腺功能减退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ApoB</a:t>
            </a:r>
            <a:r>
              <a:rPr lang="en-US" altLang="zh-CN" baseline="-25000" dirty="0" smtClean="0"/>
              <a:t>100</a:t>
            </a:r>
            <a:r>
              <a:rPr lang="zh-CN" altLang="zh-CN" dirty="0" smtClean="0"/>
              <a:t>减低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肝脏疾病和甲状腺功能亢进等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2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zh-CN" altLang="zh-CN" dirty="0"/>
              <a:t>（一）空腹血糖测定</a:t>
            </a:r>
          </a:p>
          <a:p>
            <a:pPr lvl="1">
              <a:spcBef>
                <a:spcPts val="600"/>
              </a:spcBef>
            </a:pPr>
            <a:r>
              <a:rPr lang="zh-CN" altLang="zh-CN" dirty="0"/>
              <a:t>标本采集</a:t>
            </a:r>
          </a:p>
          <a:p>
            <a:pPr lvl="2">
              <a:spcBef>
                <a:spcPts val="600"/>
              </a:spcBef>
            </a:pPr>
            <a:r>
              <a:rPr lang="zh-CN" altLang="zh-CN" dirty="0"/>
              <a:t>清晨空腹静脉血，推荐采用含氟化钠的灰色管帽真空采血管</a:t>
            </a:r>
            <a:r>
              <a:rPr lang="zh-CN" altLang="zh-CN" dirty="0" smtClean="0"/>
              <a:t>采血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标本</a:t>
            </a:r>
            <a:r>
              <a:rPr lang="zh-CN" altLang="zh-CN" dirty="0"/>
              <a:t>避免</a:t>
            </a:r>
            <a:r>
              <a:rPr lang="zh-CN" altLang="zh-CN" dirty="0" smtClean="0"/>
              <a:t>溶血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患者</a:t>
            </a:r>
            <a:r>
              <a:rPr lang="zh-CN" altLang="zh-CN" dirty="0"/>
              <a:t>应在采血前</a:t>
            </a:r>
            <a:r>
              <a:rPr lang="en-US" altLang="zh-CN" dirty="0"/>
              <a:t>12</a:t>
            </a:r>
            <a:r>
              <a:rPr lang="zh-CN" altLang="zh-CN" dirty="0"/>
              <a:t>～</a:t>
            </a:r>
            <a:r>
              <a:rPr lang="en-US" altLang="zh-CN" dirty="0"/>
              <a:t>14</a:t>
            </a:r>
            <a:r>
              <a:rPr lang="zh-CN" altLang="zh-CN" dirty="0"/>
              <a:t>小时内禁止饮食、吸烟</a:t>
            </a:r>
            <a:r>
              <a:rPr lang="zh-CN" altLang="zh-CN" dirty="0" smtClean="0"/>
              <a:t>，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停</a:t>
            </a:r>
            <a:r>
              <a:rPr lang="zh-CN" altLang="zh-CN" dirty="0"/>
              <a:t>用胰岛素和降血糖药</a:t>
            </a:r>
            <a:r>
              <a:rPr lang="zh-CN" altLang="zh-CN" dirty="0" smtClean="0"/>
              <a:t>物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避免</a:t>
            </a:r>
            <a:r>
              <a:rPr lang="zh-CN" altLang="zh-CN" dirty="0"/>
              <a:t>精神紧张、剧烈运动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血糖</a:t>
            </a:r>
            <a:r>
              <a:rPr lang="zh-CN" altLang="zh-CN" dirty="0"/>
              <a:t>测定标本采集后，应尽快送检。</a:t>
            </a:r>
          </a:p>
          <a:p>
            <a:pPr lvl="1">
              <a:spcBef>
                <a:spcPts val="600"/>
              </a:spcBef>
            </a:pPr>
            <a:r>
              <a:rPr lang="zh-CN" altLang="zh-CN" dirty="0"/>
              <a:t>参考范围</a:t>
            </a:r>
          </a:p>
          <a:p>
            <a:pPr lvl="2">
              <a:spcBef>
                <a:spcPts val="600"/>
              </a:spcBef>
            </a:pPr>
            <a:r>
              <a:rPr lang="zh-CN" altLang="zh-CN" dirty="0"/>
              <a:t>酶法：</a:t>
            </a:r>
            <a:r>
              <a:rPr lang="en-US" altLang="zh-CN" dirty="0"/>
              <a:t>3.9</a:t>
            </a:r>
            <a:r>
              <a:rPr lang="zh-CN" altLang="zh-CN" dirty="0"/>
              <a:t>～</a:t>
            </a:r>
            <a:r>
              <a:rPr lang="en-US" altLang="zh-CN" dirty="0"/>
              <a:t>6.1mmol/L</a:t>
            </a:r>
            <a:endParaRPr lang="zh-CN" altLang="zh-CN" dirty="0"/>
          </a:p>
          <a:p>
            <a:pPr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</a:pPr>
            <a:r>
              <a:rPr lang="zh-CN" altLang="zh-CN" sz="2400" dirty="0"/>
              <a:t>临床意义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sz="2400" dirty="0"/>
              <a:t>1</a:t>
            </a:r>
            <a:r>
              <a:rPr lang="zh-CN" altLang="zh-CN" sz="2400" dirty="0"/>
              <a:t>．血糖增高</a:t>
            </a:r>
          </a:p>
          <a:p>
            <a:pPr lvl="3">
              <a:spcBef>
                <a:spcPts val="0"/>
              </a:spcBef>
            </a:pPr>
            <a:r>
              <a:rPr lang="zh-CN" altLang="en-US" sz="2400" dirty="0" smtClean="0"/>
              <a:t>分度</a:t>
            </a:r>
            <a:endParaRPr lang="en-US" altLang="zh-CN" sz="2400" dirty="0" smtClean="0"/>
          </a:p>
          <a:p>
            <a:pPr lvl="4">
              <a:spcBef>
                <a:spcPts val="0"/>
              </a:spcBef>
            </a:pPr>
            <a:r>
              <a:rPr lang="zh-CN" altLang="zh-CN" sz="2000" dirty="0" smtClean="0"/>
              <a:t>轻度</a:t>
            </a:r>
            <a:r>
              <a:rPr lang="zh-CN" altLang="zh-CN" sz="2000" dirty="0"/>
              <a:t>增高：</a:t>
            </a:r>
            <a:r>
              <a:rPr lang="en-US" altLang="zh-CN" sz="2000" dirty="0"/>
              <a:t>7.0</a:t>
            </a:r>
            <a:r>
              <a:rPr lang="zh-CN" altLang="zh-CN" sz="2000" dirty="0"/>
              <a:t>～</a:t>
            </a:r>
            <a:r>
              <a:rPr lang="en-US" altLang="zh-CN" sz="2000" dirty="0"/>
              <a:t>8.4mmol/L</a:t>
            </a:r>
            <a:endParaRPr lang="zh-CN" altLang="zh-CN" sz="2000" dirty="0"/>
          </a:p>
          <a:p>
            <a:pPr lvl="4">
              <a:spcBef>
                <a:spcPts val="0"/>
              </a:spcBef>
            </a:pPr>
            <a:r>
              <a:rPr lang="zh-CN" altLang="zh-CN" sz="2000" dirty="0"/>
              <a:t>中度增高：</a:t>
            </a:r>
            <a:r>
              <a:rPr lang="en-US" altLang="zh-CN" sz="2000" dirty="0"/>
              <a:t>8.4</a:t>
            </a:r>
            <a:r>
              <a:rPr lang="zh-CN" altLang="zh-CN" sz="2000" dirty="0"/>
              <a:t>～</a:t>
            </a:r>
            <a:r>
              <a:rPr lang="en-US" altLang="zh-CN" sz="2000" dirty="0"/>
              <a:t>10.1mmol/L</a:t>
            </a:r>
            <a:endParaRPr lang="zh-CN" altLang="zh-CN" sz="2000" dirty="0"/>
          </a:p>
          <a:p>
            <a:pPr lvl="4">
              <a:spcBef>
                <a:spcPts val="0"/>
              </a:spcBef>
            </a:pPr>
            <a:r>
              <a:rPr lang="zh-CN" altLang="zh-CN" sz="2000" dirty="0"/>
              <a:t>重度增高：＞</a:t>
            </a:r>
            <a:r>
              <a:rPr lang="en-US" altLang="zh-CN" sz="2000" dirty="0" smtClean="0"/>
              <a:t>10.1mmol/L</a:t>
            </a:r>
          </a:p>
          <a:p>
            <a:pPr lvl="3">
              <a:spcBef>
                <a:spcPts val="0"/>
              </a:spcBef>
            </a:pPr>
            <a:r>
              <a:rPr lang="zh-CN" altLang="en-US" sz="2400" dirty="0"/>
              <a:t>常见原因</a:t>
            </a:r>
            <a:endParaRPr lang="zh-CN" altLang="zh-CN" sz="2400" dirty="0"/>
          </a:p>
          <a:p>
            <a:pPr lvl="4">
              <a:spcBef>
                <a:spcPts val="0"/>
              </a:spcBef>
            </a:pPr>
            <a:r>
              <a:rPr lang="zh-CN" altLang="zh-CN" sz="2000" dirty="0"/>
              <a:t>生理性：如餐后、高糖饮食、情绪激动等</a:t>
            </a:r>
          </a:p>
          <a:p>
            <a:pPr lvl="4">
              <a:spcBef>
                <a:spcPts val="0"/>
              </a:spcBef>
            </a:pPr>
            <a:r>
              <a:rPr lang="zh-CN" altLang="zh-CN" sz="2000" dirty="0"/>
              <a:t>病理性</a:t>
            </a:r>
            <a:r>
              <a:rPr lang="zh-CN" altLang="zh-CN" sz="2000" dirty="0" smtClean="0"/>
              <a:t>：</a:t>
            </a:r>
            <a:endParaRPr lang="en-US" altLang="zh-CN" sz="2000" dirty="0" smtClean="0"/>
          </a:p>
          <a:p>
            <a:pPr lvl="5">
              <a:spcBef>
                <a:spcPts val="0"/>
              </a:spcBef>
            </a:pPr>
            <a:r>
              <a:rPr lang="zh-CN" altLang="zh-CN" sz="2000" dirty="0" smtClean="0"/>
              <a:t>各</a:t>
            </a:r>
            <a:r>
              <a:rPr lang="zh-CN" altLang="zh-CN" sz="2000" dirty="0"/>
              <a:t>型糖尿病、巨人症</a:t>
            </a:r>
            <a:r>
              <a:rPr lang="zh-CN" altLang="zh-CN" sz="2000" dirty="0" smtClean="0"/>
              <a:t>、皮质醇增多症</a:t>
            </a:r>
            <a:r>
              <a:rPr lang="zh-CN" altLang="zh-CN" sz="2000" dirty="0"/>
              <a:t>、</a:t>
            </a:r>
            <a:r>
              <a:rPr lang="zh-CN" altLang="zh-CN" sz="2000" dirty="0" smtClean="0"/>
              <a:t>甲状腺功能亢进等</a:t>
            </a:r>
            <a:r>
              <a:rPr lang="zh-CN" altLang="zh-CN" sz="2000" dirty="0"/>
              <a:t>内分泌代谢性疾病</a:t>
            </a:r>
            <a:r>
              <a:rPr lang="zh-CN" altLang="zh-CN" sz="2000" dirty="0" smtClean="0"/>
              <a:t>；</a:t>
            </a:r>
            <a:endParaRPr lang="en-US" altLang="zh-CN" sz="2000" dirty="0" smtClean="0"/>
          </a:p>
          <a:p>
            <a:pPr lvl="5">
              <a:spcBef>
                <a:spcPts val="0"/>
              </a:spcBef>
            </a:pPr>
            <a:r>
              <a:rPr lang="zh-CN" altLang="zh-CN" sz="2000" dirty="0" smtClean="0"/>
              <a:t>颅脑损伤</a:t>
            </a:r>
            <a:r>
              <a:rPr lang="zh-CN" altLang="zh-CN" sz="2000" dirty="0"/>
              <a:t>、脑卒中、心肌梗死等应激状态</a:t>
            </a:r>
            <a:r>
              <a:rPr lang="zh-CN" altLang="zh-CN" sz="2000" dirty="0" smtClean="0"/>
              <a:t>；</a:t>
            </a:r>
            <a:endParaRPr lang="en-US" altLang="zh-CN" sz="2000" dirty="0" smtClean="0"/>
          </a:p>
          <a:p>
            <a:pPr lvl="5">
              <a:spcBef>
                <a:spcPts val="0"/>
              </a:spcBef>
            </a:pPr>
            <a:r>
              <a:rPr lang="zh-CN" altLang="zh-CN" sz="2000" dirty="0" smtClean="0"/>
              <a:t>应用</a:t>
            </a:r>
            <a:r>
              <a:rPr lang="zh-CN" altLang="zh-CN" sz="2000" dirty="0"/>
              <a:t>噻嗪类利尿剂、大剂量肾上腺糖皮质激素及口服避孕药</a:t>
            </a:r>
            <a:r>
              <a:rPr lang="zh-CN" altLang="zh-CN" sz="2000" dirty="0" smtClean="0"/>
              <a:t>；</a:t>
            </a:r>
            <a:endParaRPr lang="en-US" altLang="zh-CN" sz="2000" dirty="0" smtClean="0"/>
          </a:p>
          <a:p>
            <a:pPr lvl="5">
              <a:spcBef>
                <a:spcPts val="0"/>
              </a:spcBef>
            </a:pPr>
            <a:r>
              <a:rPr lang="zh-CN" altLang="zh-CN" sz="2000" dirty="0" smtClean="0"/>
              <a:t>严重</a:t>
            </a:r>
            <a:r>
              <a:rPr lang="zh-CN" altLang="zh-CN" sz="2000" dirty="0"/>
              <a:t>肝病、胰腺病变、妊娠呕吐、脱水、缺氧等</a:t>
            </a:r>
          </a:p>
          <a:p>
            <a:pPr lvl="3">
              <a:spcBef>
                <a:spcPts val="0"/>
              </a:spcBef>
            </a:pP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2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zh-CN" dirty="0"/>
              <a:t>血清</a:t>
            </a:r>
            <a:r>
              <a:rPr lang="en-US" altLang="zh-CN" dirty="0"/>
              <a:t>CK</a:t>
            </a:r>
            <a:r>
              <a:rPr lang="zh-CN" altLang="zh-CN" dirty="0"/>
              <a:t>同工酶</a:t>
            </a:r>
            <a:r>
              <a:rPr lang="zh-CN" altLang="zh-CN" dirty="0" smtClean="0"/>
              <a:t>升高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AMI</a:t>
            </a:r>
            <a:r>
              <a:rPr lang="zh-CN" altLang="zh-CN" dirty="0" smtClean="0"/>
              <a:t>时</a:t>
            </a:r>
            <a:endParaRPr lang="en-US" altLang="zh-CN" dirty="0" smtClean="0"/>
          </a:p>
          <a:p>
            <a:pPr lvl="5"/>
            <a:r>
              <a:rPr lang="en-US" altLang="zh-CN" dirty="0" smtClean="0"/>
              <a:t>CK-MB</a:t>
            </a:r>
            <a:r>
              <a:rPr lang="zh-CN" altLang="zh-CN" dirty="0"/>
              <a:t>升高早于</a:t>
            </a:r>
            <a:r>
              <a:rPr lang="en-US" altLang="zh-CN" dirty="0"/>
              <a:t>CK</a:t>
            </a:r>
            <a:r>
              <a:rPr lang="zh-CN" altLang="zh-CN" dirty="0"/>
              <a:t>总酶，</a:t>
            </a:r>
            <a:r>
              <a:rPr lang="en-US" altLang="zh-CN" dirty="0"/>
              <a:t>AMI</a:t>
            </a:r>
            <a:r>
              <a:rPr lang="zh-CN" altLang="zh-CN" dirty="0"/>
              <a:t>发生</a:t>
            </a:r>
            <a:r>
              <a:rPr lang="en-US" altLang="zh-CN" dirty="0"/>
              <a:t>2</a:t>
            </a:r>
            <a:r>
              <a:rPr lang="zh-CN" altLang="zh-CN" dirty="0"/>
              <a:t>～</a:t>
            </a:r>
            <a:r>
              <a:rPr lang="en-US" altLang="zh-CN" dirty="0"/>
              <a:t>8</a:t>
            </a:r>
            <a:r>
              <a:rPr lang="zh-CN" altLang="zh-CN" dirty="0"/>
              <a:t>小时后</a:t>
            </a:r>
            <a:r>
              <a:rPr lang="en-US" altLang="zh-CN" dirty="0"/>
              <a:t>CK-MB</a:t>
            </a:r>
            <a:r>
              <a:rPr lang="zh-CN" altLang="zh-CN" dirty="0"/>
              <a:t>开始</a:t>
            </a:r>
            <a:r>
              <a:rPr lang="zh-CN" altLang="zh-CN" dirty="0" smtClean="0"/>
              <a:t>升高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血清</a:t>
            </a:r>
            <a:r>
              <a:rPr lang="en-US" altLang="zh-CN" dirty="0"/>
              <a:t>CK-MB</a:t>
            </a:r>
            <a:r>
              <a:rPr lang="zh-CN" altLang="zh-CN" dirty="0"/>
              <a:t>大幅度升高提示梗死面积大，预后</a:t>
            </a:r>
            <a:r>
              <a:rPr lang="zh-CN" altLang="zh-CN" dirty="0" smtClean="0"/>
              <a:t>差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若</a:t>
            </a:r>
            <a:r>
              <a:rPr lang="en-US" altLang="zh-CN" dirty="0"/>
              <a:t>CK-MB</a:t>
            </a:r>
            <a:r>
              <a:rPr lang="zh-CN" altLang="zh-CN" dirty="0"/>
              <a:t>保持高水平，表明心肌坏死仍在继续进行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4"/>
            <a:r>
              <a:rPr lang="zh-CN" altLang="zh-CN" dirty="0"/>
              <a:t>心肌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pPr lvl="5"/>
            <a:r>
              <a:rPr lang="en-US" altLang="zh-CN" dirty="0" smtClean="0"/>
              <a:t>CK-MB/CK</a:t>
            </a:r>
            <a:r>
              <a:rPr lang="zh-CN" altLang="zh-CN" dirty="0"/>
              <a:t>＞</a:t>
            </a:r>
            <a:r>
              <a:rPr lang="en-US" altLang="zh-CN" dirty="0"/>
              <a:t>6</a:t>
            </a:r>
            <a:r>
              <a:rPr lang="en-US" altLang="zh-CN" dirty="0" smtClean="0"/>
              <a:t>%</a:t>
            </a:r>
          </a:p>
          <a:p>
            <a:pPr lvl="4"/>
            <a:r>
              <a:rPr lang="en-US" altLang="zh-CN" dirty="0" smtClean="0"/>
              <a:t>CK-MB</a:t>
            </a:r>
            <a:r>
              <a:rPr lang="zh-CN" altLang="zh-CN" dirty="0" smtClean="0"/>
              <a:t>质量</a:t>
            </a:r>
            <a:r>
              <a:rPr lang="zh-CN" altLang="en-US" dirty="0" smtClean="0"/>
              <a:t>较</a:t>
            </a:r>
            <a:r>
              <a:rPr lang="en-US" altLang="zh-CN" dirty="0" smtClean="0"/>
              <a:t>CK-MB</a:t>
            </a:r>
            <a:r>
              <a:rPr lang="zh-CN" altLang="zh-CN" dirty="0"/>
              <a:t>活性</a:t>
            </a:r>
            <a:r>
              <a:rPr lang="zh-CN" altLang="zh-CN" dirty="0" smtClean="0"/>
              <a:t>更为准确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．血糖</a:t>
            </a:r>
            <a:r>
              <a:rPr lang="zh-CN" altLang="zh-CN" dirty="0" smtClean="0"/>
              <a:t>降低</a:t>
            </a:r>
            <a:r>
              <a:rPr lang="zh-CN" altLang="en-US" dirty="0"/>
              <a:t>：</a:t>
            </a:r>
            <a:r>
              <a:rPr lang="zh-CN" altLang="zh-CN" dirty="0" smtClean="0"/>
              <a:t>血糖</a:t>
            </a:r>
            <a:r>
              <a:rPr lang="zh-CN" altLang="zh-CN" dirty="0"/>
              <a:t>低于</a:t>
            </a:r>
            <a:r>
              <a:rPr lang="en-US" altLang="zh-CN" dirty="0"/>
              <a:t>3.9mmol/L</a:t>
            </a:r>
            <a:endParaRPr lang="zh-CN" altLang="zh-CN" dirty="0"/>
          </a:p>
          <a:p>
            <a:pPr lvl="3"/>
            <a:r>
              <a:rPr lang="zh-CN" altLang="zh-CN" dirty="0"/>
              <a:t>生理性：饥饿或剧烈运动时</a:t>
            </a:r>
          </a:p>
          <a:p>
            <a:pPr lvl="3"/>
            <a:r>
              <a:rPr lang="zh-CN" altLang="zh-CN" dirty="0"/>
              <a:t>病理性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胰岛素</a:t>
            </a:r>
            <a:r>
              <a:rPr lang="zh-CN" altLang="zh-CN" dirty="0"/>
              <a:t>过多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肾上腺皮质激素</a:t>
            </a:r>
            <a:r>
              <a:rPr lang="zh-CN" altLang="zh-CN" dirty="0"/>
              <a:t>、生长激素等抗胰岛素激素分泌不足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肝糖</a:t>
            </a:r>
            <a:r>
              <a:rPr lang="zh-CN" altLang="zh-CN" dirty="0"/>
              <a:t>原储存缺乏，如重症肝炎、肝硬化、肝癌等肝脏疾病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其他</a:t>
            </a:r>
            <a:r>
              <a:rPr lang="zh-CN" altLang="zh-CN" dirty="0"/>
              <a:t>，如长期营养不良、不能进食等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</a:t>
            </a:r>
            <a:r>
              <a:rPr lang="zh-CN" altLang="zh-CN" sz="2800" dirty="0"/>
              <a:t>口服葡萄糖耐量试验</a:t>
            </a:r>
            <a:r>
              <a:rPr lang="zh-CN" altLang="zh-CN" sz="2800" dirty="0" smtClean="0"/>
              <a:t>（</a:t>
            </a:r>
            <a:r>
              <a:rPr lang="en-US" altLang="zh-CN" sz="2800" dirty="0" smtClean="0"/>
              <a:t>OGTT</a:t>
            </a:r>
            <a:r>
              <a:rPr lang="zh-CN" altLang="zh-CN" sz="2800" dirty="0"/>
              <a:t>）</a:t>
            </a:r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 smtClean="0"/>
              <a:t>试验</a:t>
            </a:r>
            <a:r>
              <a:rPr lang="zh-CN" altLang="zh-CN" dirty="0"/>
              <a:t>前</a:t>
            </a:r>
            <a:r>
              <a:rPr lang="en-US" altLang="zh-CN" dirty="0"/>
              <a:t>3</a:t>
            </a:r>
            <a:r>
              <a:rPr lang="zh-CN" altLang="zh-CN" dirty="0"/>
              <a:t>天应保证足够的碳水化合物</a:t>
            </a:r>
            <a:r>
              <a:rPr lang="zh-CN" altLang="zh-CN" dirty="0" smtClean="0"/>
              <a:t>饮食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试验</a:t>
            </a:r>
            <a:r>
              <a:rPr lang="zh-CN" altLang="zh-CN" dirty="0"/>
              <a:t>前禁食</a:t>
            </a:r>
            <a:r>
              <a:rPr lang="en-US" altLang="zh-CN" dirty="0"/>
              <a:t>10</a:t>
            </a:r>
            <a:r>
              <a:rPr lang="zh-CN" altLang="zh-CN" dirty="0"/>
              <a:t>～</a:t>
            </a:r>
            <a:r>
              <a:rPr lang="en-US" altLang="zh-CN" dirty="0"/>
              <a:t>16</a:t>
            </a:r>
            <a:r>
              <a:rPr lang="zh-CN" altLang="zh-CN" dirty="0" smtClean="0"/>
              <a:t>小时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试验</a:t>
            </a:r>
            <a:r>
              <a:rPr lang="zh-CN" altLang="zh-CN" dirty="0"/>
              <a:t>日清晨采集空腹血糖标本，然后一次饮完</a:t>
            </a:r>
            <a:r>
              <a:rPr lang="en-US" altLang="zh-CN" dirty="0"/>
              <a:t>200</a:t>
            </a:r>
            <a:r>
              <a:rPr lang="zh-CN" altLang="zh-CN" dirty="0"/>
              <a:t>～</a:t>
            </a:r>
            <a:r>
              <a:rPr lang="en-US" altLang="zh-CN" dirty="0"/>
              <a:t>300ml</a:t>
            </a:r>
            <a:r>
              <a:rPr lang="zh-CN" altLang="zh-CN" dirty="0"/>
              <a:t>的葡萄糖液（按葡萄糖</a:t>
            </a:r>
            <a:r>
              <a:rPr lang="en-US" altLang="zh-CN" dirty="0"/>
              <a:t>1.75g/kg</a:t>
            </a:r>
            <a:r>
              <a:rPr lang="zh-CN" altLang="zh-CN" dirty="0"/>
              <a:t>体重计，最多不超过</a:t>
            </a:r>
            <a:r>
              <a:rPr lang="en-US" altLang="zh-CN" dirty="0"/>
              <a:t>75g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在</a:t>
            </a:r>
            <a:r>
              <a:rPr lang="zh-CN" altLang="zh-CN" dirty="0"/>
              <a:t>服葡萄糖后</a:t>
            </a:r>
            <a:r>
              <a:rPr lang="en-US" altLang="zh-CN" dirty="0"/>
              <a:t>0.5</a:t>
            </a:r>
            <a:r>
              <a:rPr lang="zh-CN" altLang="zh-CN" dirty="0"/>
              <a:t>小时、</a:t>
            </a:r>
            <a:r>
              <a:rPr lang="en-US" altLang="zh-CN" dirty="0"/>
              <a:t>1</a:t>
            </a:r>
            <a:r>
              <a:rPr lang="zh-CN" altLang="zh-CN" dirty="0"/>
              <a:t>小时、</a:t>
            </a:r>
            <a:r>
              <a:rPr lang="en-US" altLang="zh-CN" dirty="0"/>
              <a:t>2</a:t>
            </a:r>
            <a:r>
              <a:rPr lang="zh-CN" altLang="zh-CN" dirty="0"/>
              <a:t>小时及</a:t>
            </a:r>
            <a:r>
              <a:rPr lang="en-US" altLang="zh-CN" dirty="0"/>
              <a:t>3</a:t>
            </a:r>
            <a:r>
              <a:rPr lang="zh-CN" altLang="zh-CN" dirty="0"/>
              <a:t>小时，采集静脉血标本</a:t>
            </a:r>
            <a:r>
              <a:rPr lang="en-US" altLang="zh-CN" dirty="0"/>
              <a:t>1</a:t>
            </a:r>
            <a:r>
              <a:rPr lang="zh-CN" altLang="zh-CN" dirty="0"/>
              <a:t>次，同时留取各时间点的尿标本，分别测定血糖和尿糖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9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血糖</a:t>
            </a:r>
            <a:r>
              <a:rPr lang="zh-CN" altLang="zh-CN" dirty="0" smtClean="0"/>
              <a:t>浓度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空腹</a:t>
            </a:r>
            <a:r>
              <a:rPr lang="zh-CN" altLang="zh-CN" dirty="0"/>
              <a:t>＜</a:t>
            </a:r>
            <a:r>
              <a:rPr lang="en-US" altLang="zh-CN" dirty="0" smtClean="0"/>
              <a:t>6.1mmol/L</a:t>
            </a:r>
          </a:p>
          <a:p>
            <a:pPr lvl="3"/>
            <a:r>
              <a:rPr lang="zh-CN" altLang="zh-CN" dirty="0" smtClean="0"/>
              <a:t>服</a:t>
            </a:r>
            <a:r>
              <a:rPr lang="zh-CN" altLang="zh-CN" dirty="0"/>
              <a:t>糖</a:t>
            </a:r>
            <a:r>
              <a:rPr lang="zh-CN" altLang="zh-CN" dirty="0" smtClean="0"/>
              <a:t>后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0.5</a:t>
            </a:r>
            <a:r>
              <a:rPr lang="zh-CN" altLang="zh-CN" dirty="0"/>
              <a:t>～</a:t>
            </a:r>
            <a:r>
              <a:rPr lang="en-US" altLang="zh-CN" dirty="0"/>
              <a:t>1</a:t>
            </a:r>
            <a:r>
              <a:rPr lang="zh-CN" altLang="zh-CN" dirty="0"/>
              <a:t>小时为＜</a:t>
            </a:r>
            <a:r>
              <a:rPr lang="en-US" altLang="zh-CN" dirty="0"/>
              <a:t>11.1mmol/L</a:t>
            </a:r>
            <a:r>
              <a:rPr lang="zh-CN" altLang="zh-CN" dirty="0"/>
              <a:t>（一般为</a:t>
            </a:r>
            <a:r>
              <a:rPr lang="en-US" altLang="zh-CN" dirty="0"/>
              <a:t>7.8</a:t>
            </a:r>
            <a:r>
              <a:rPr lang="zh-CN" altLang="zh-CN" dirty="0"/>
              <a:t>～</a:t>
            </a:r>
            <a:r>
              <a:rPr lang="en-US" altLang="zh-CN" dirty="0"/>
              <a:t>9.0mmol/L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2</a:t>
            </a:r>
            <a:r>
              <a:rPr lang="zh-CN" altLang="zh-CN" dirty="0"/>
              <a:t>小时为≤</a:t>
            </a:r>
            <a:r>
              <a:rPr lang="en-US" altLang="zh-CN" dirty="0" smtClean="0"/>
              <a:t>7.8mmol/L</a:t>
            </a:r>
          </a:p>
          <a:p>
            <a:pPr lvl="4"/>
            <a:r>
              <a:rPr lang="en-US" altLang="zh-CN" dirty="0" smtClean="0"/>
              <a:t>3</a:t>
            </a:r>
            <a:r>
              <a:rPr lang="zh-CN" altLang="zh-CN" dirty="0"/>
              <a:t>小时时应恢复至空腹血糖</a:t>
            </a:r>
            <a:r>
              <a:rPr lang="zh-CN" altLang="zh-CN" dirty="0" smtClean="0"/>
              <a:t>水平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各</a:t>
            </a:r>
            <a:r>
              <a:rPr lang="zh-CN" altLang="zh-CN" dirty="0"/>
              <a:t>时间尿糖测定结果均为阴性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临床意义</a:t>
            </a:r>
          </a:p>
          <a:p>
            <a:pPr marL="91440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．诊断糖尿病</a:t>
            </a:r>
          </a:p>
          <a:p>
            <a:pPr marL="914400" lvl="2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．糖耐量减低</a:t>
            </a:r>
          </a:p>
          <a:p>
            <a:pPr lvl="3"/>
            <a:r>
              <a:rPr lang="zh-CN" altLang="zh-CN" dirty="0"/>
              <a:t>多见于</a:t>
            </a:r>
            <a:r>
              <a:rPr lang="en-US" altLang="zh-CN" dirty="0"/>
              <a:t>Ⅱ</a:t>
            </a:r>
            <a:r>
              <a:rPr lang="zh-CN" altLang="zh-CN" dirty="0"/>
              <a:t>型糖尿病、痛风、肥胖、甲状腺功能亢进、肢端肥大症及皮质醇增多症等</a:t>
            </a:r>
          </a:p>
          <a:p>
            <a:pPr marL="914400" lvl="2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．葡萄糖耐量曲线低平</a:t>
            </a:r>
          </a:p>
          <a:p>
            <a:pPr lvl="3"/>
            <a:r>
              <a:rPr lang="zh-CN" altLang="zh-CN" dirty="0"/>
              <a:t>见于胰岛</a:t>
            </a:r>
            <a:r>
              <a:rPr lang="en-US" altLang="zh-CN" dirty="0"/>
              <a:t>β</a:t>
            </a:r>
            <a:r>
              <a:rPr lang="zh-CN" altLang="zh-CN" dirty="0"/>
              <a:t>细胞瘤、腺垂体功能减退症、肾上腺皮质功能减退症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．低血糖</a:t>
            </a:r>
          </a:p>
          <a:p>
            <a:pPr marL="914400" lvl="2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．慢性肾脏疾病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9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（三）糖化血红蛋白</a:t>
            </a:r>
            <a:r>
              <a:rPr lang="zh-CN" altLang="zh-CN" dirty="0" smtClean="0"/>
              <a:t>测定</a:t>
            </a:r>
            <a:endParaRPr lang="zh-CN" altLang="zh-CN" dirty="0"/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en-US" altLang="zh-CN" dirty="0"/>
              <a:t>EDTA</a:t>
            </a:r>
            <a:r>
              <a:rPr lang="zh-CN" altLang="zh-CN" dirty="0"/>
              <a:t>抗凝全血，用紫色管帽真空采血管采血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en-US" altLang="zh-CN" dirty="0"/>
              <a:t>HbA</a:t>
            </a:r>
            <a:r>
              <a:rPr lang="en-US" altLang="zh-CN" baseline="-25000" dirty="0"/>
              <a:t>1c</a:t>
            </a:r>
            <a:r>
              <a:rPr lang="zh-CN" altLang="zh-CN" dirty="0"/>
              <a:t>：</a:t>
            </a:r>
            <a:r>
              <a:rPr lang="en-US" altLang="zh-CN" dirty="0"/>
              <a:t>4%</a:t>
            </a:r>
            <a:r>
              <a:rPr lang="zh-CN" altLang="zh-CN" dirty="0"/>
              <a:t>～</a:t>
            </a:r>
            <a:r>
              <a:rPr lang="en-US" altLang="zh-CN" dirty="0"/>
              <a:t>6%</a:t>
            </a:r>
            <a:endParaRPr lang="zh-CN" altLang="zh-CN" dirty="0"/>
          </a:p>
          <a:p>
            <a:pPr lvl="1"/>
            <a:r>
              <a:rPr lang="zh-CN" altLang="zh-CN" dirty="0"/>
              <a:t>临床意义</a:t>
            </a:r>
          </a:p>
          <a:p>
            <a:pPr lvl="2"/>
            <a:r>
              <a:rPr lang="zh-CN" altLang="zh-CN" dirty="0" smtClean="0"/>
              <a:t>可反映</a:t>
            </a:r>
            <a:r>
              <a:rPr lang="zh-CN" altLang="zh-CN" dirty="0"/>
              <a:t>检测前</a:t>
            </a:r>
            <a:r>
              <a:rPr lang="en-US" altLang="zh-CN" dirty="0"/>
              <a:t>2</a:t>
            </a:r>
            <a:r>
              <a:rPr lang="zh-CN" altLang="zh-CN" dirty="0"/>
              <a:t>个月左右血糖的平均</a:t>
            </a:r>
            <a:r>
              <a:rPr lang="zh-CN" altLang="zh-CN" dirty="0" smtClean="0"/>
              <a:t>水平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作为</a:t>
            </a:r>
            <a:r>
              <a:rPr lang="zh-CN" altLang="zh-CN" dirty="0"/>
              <a:t>糖尿病诊断和长期监控的指标，尤其是对一些血糖波动较大的患者更为</a:t>
            </a:r>
            <a:r>
              <a:rPr lang="zh-CN" altLang="zh-CN" dirty="0" smtClean="0"/>
              <a:t>合适</a:t>
            </a:r>
            <a:endParaRPr lang="zh-CN" altLang="zh-CN" dirty="0"/>
          </a:p>
          <a:p>
            <a:pPr lvl="2"/>
            <a:r>
              <a:rPr lang="zh-CN" altLang="zh-CN" dirty="0" smtClean="0"/>
              <a:t>鉴别</a:t>
            </a:r>
            <a:r>
              <a:rPr lang="zh-CN" altLang="zh-CN" dirty="0"/>
              <a:t>糖尿病性高血糖及</a:t>
            </a:r>
            <a:r>
              <a:rPr lang="zh-CN" altLang="zh-CN" dirty="0" smtClean="0"/>
              <a:t>应激性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6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（四）糖化血清蛋白测定</a:t>
            </a:r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/>
              <a:t>血清，黄色或红色管帽真空采血管采血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en-US" altLang="zh-CN" dirty="0"/>
              <a:t>205</a:t>
            </a:r>
            <a:r>
              <a:rPr lang="zh-CN" altLang="zh-CN" dirty="0"/>
              <a:t>～</a:t>
            </a:r>
            <a:r>
              <a:rPr lang="en-US" altLang="zh-CN" dirty="0"/>
              <a:t>285μmol/L</a:t>
            </a:r>
            <a:endParaRPr lang="zh-CN" altLang="zh-CN" dirty="0"/>
          </a:p>
          <a:p>
            <a:pPr lvl="1"/>
            <a:r>
              <a:rPr lang="zh-CN" altLang="zh-CN" dirty="0"/>
              <a:t>临床意义</a:t>
            </a:r>
          </a:p>
          <a:p>
            <a:pPr lvl="2"/>
            <a:r>
              <a:rPr lang="zh-CN" altLang="zh-CN" dirty="0"/>
              <a:t>反映取血前</a:t>
            </a:r>
            <a:r>
              <a:rPr lang="en-US" altLang="zh-CN" dirty="0"/>
              <a:t>2</a:t>
            </a:r>
            <a:r>
              <a:rPr lang="zh-CN" altLang="zh-CN" dirty="0"/>
              <a:t>周左右血糖的平均</a:t>
            </a:r>
            <a:r>
              <a:rPr lang="zh-CN" altLang="zh-CN" dirty="0" smtClean="0"/>
              <a:t>水平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是</a:t>
            </a:r>
            <a:r>
              <a:rPr lang="zh-CN" altLang="zh-CN" dirty="0"/>
              <a:t>监测糖尿病患者血糖控制的指标之一，尤其适合糖尿病住院期间治疗效果的评价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（五）血清胰岛素测定和胰岛素释放试验</a:t>
            </a:r>
          </a:p>
          <a:p>
            <a:pPr lvl="1"/>
            <a:r>
              <a:rPr lang="zh-CN" altLang="zh-CN" dirty="0"/>
              <a:t>标本采集</a:t>
            </a:r>
          </a:p>
          <a:p>
            <a:pPr marL="91440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．血清胰岛素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血清</a:t>
            </a:r>
            <a:r>
              <a:rPr lang="zh-CN" altLang="zh-CN" dirty="0"/>
              <a:t>，黄色或红色管帽真空采血管</a:t>
            </a:r>
            <a:r>
              <a:rPr lang="zh-CN" altLang="zh-CN" dirty="0" smtClean="0"/>
              <a:t>采血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．胰岛素释放</a:t>
            </a:r>
            <a:r>
              <a:rPr lang="zh-CN" altLang="zh-CN" dirty="0" smtClean="0"/>
              <a:t>试验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于</a:t>
            </a:r>
            <a:r>
              <a:rPr lang="zh-CN" altLang="zh-CN" dirty="0"/>
              <a:t>空腹及服糖后</a:t>
            </a:r>
            <a:r>
              <a:rPr lang="en-US" altLang="zh-CN" dirty="0"/>
              <a:t>0.5</a:t>
            </a:r>
            <a:r>
              <a:rPr lang="zh-CN" altLang="zh-CN" dirty="0"/>
              <a:t>小时、</a:t>
            </a:r>
            <a:r>
              <a:rPr lang="en-US" altLang="zh-CN" dirty="0"/>
              <a:t>1</a:t>
            </a:r>
            <a:r>
              <a:rPr lang="zh-CN" altLang="zh-CN" dirty="0"/>
              <a:t>小时、</a:t>
            </a:r>
            <a:r>
              <a:rPr lang="en-US" altLang="zh-CN" dirty="0"/>
              <a:t>2</a:t>
            </a:r>
            <a:r>
              <a:rPr lang="zh-CN" altLang="zh-CN" dirty="0"/>
              <a:t>小时和</a:t>
            </a:r>
            <a:r>
              <a:rPr lang="en-US" altLang="zh-CN" dirty="0"/>
              <a:t>3</a:t>
            </a:r>
            <a:r>
              <a:rPr lang="zh-CN" altLang="zh-CN" dirty="0"/>
              <a:t>小时分别采集静脉血测定</a:t>
            </a:r>
            <a:r>
              <a:rPr lang="zh-CN" altLang="zh-CN" dirty="0" smtClean="0"/>
              <a:t>胰岛素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参考</a:t>
            </a:r>
            <a:r>
              <a:rPr lang="zh-CN" altLang="zh-CN" dirty="0"/>
              <a:t>范围</a:t>
            </a:r>
          </a:p>
          <a:p>
            <a:pPr lvl="2"/>
            <a:r>
              <a:rPr lang="zh-CN" altLang="zh-CN" dirty="0" smtClean="0"/>
              <a:t>空腹</a:t>
            </a:r>
            <a:r>
              <a:rPr lang="zh-CN" altLang="zh-CN" dirty="0"/>
              <a:t>胰岛素</a:t>
            </a:r>
            <a:r>
              <a:rPr lang="en-US" altLang="zh-CN" dirty="0"/>
              <a:t>  10</a:t>
            </a:r>
            <a:r>
              <a:rPr lang="zh-CN" altLang="zh-CN" dirty="0"/>
              <a:t>～</a:t>
            </a:r>
            <a:r>
              <a:rPr lang="en-US" altLang="zh-CN" dirty="0"/>
              <a:t>20mU/L</a:t>
            </a:r>
            <a:r>
              <a:rPr lang="zh-CN" altLang="zh-CN" dirty="0"/>
              <a:t>；胰岛素（</a:t>
            </a:r>
            <a:r>
              <a:rPr lang="en-US" altLang="zh-CN" dirty="0" err="1"/>
              <a:t>μU</a:t>
            </a:r>
            <a:r>
              <a:rPr lang="en-US" altLang="zh-CN" dirty="0"/>
              <a:t>/L</a:t>
            </a:r>
            <a:r>
              <a:rPr lang="zh-CN" altLang="zh-CN" dirty="0"/>
              <a:t>）</a:t>
            </a:r>
            <a:r>
              <a:rPr lang="en-US" altLang="zh-CN" dirty="0"/>
              <a:t>/</a:t>
            </a:r>
            <a:r>
              <a:rPr lang="zh-CN" altLang="zh-CN" dirty="0"/>
              <a:t>血糖（</a:t>
            </a:r>
            <a:r>
              <a:rPr lang="en-US" altLang="zh-CN" dirty="0"/>
              <a:t>mg/dl</a:t>
            </a:r>
            <a:r>
              <a:rPr lang="zh-CN" altLang="zh-CN" dirty="0"/>
              <a:t>）＜</a:t>
            </a:r>
            <a:r>
              <a:rPr lang="en-US" altLang="zh-CN" dirty="0"/>
              <a:t>0.3</a:t>
            </a:r>
            <a:r>
              <a:rPr lang="zh-CN" altLang="zh-CN" dirty="0"/>
              <a:t>。</a:t>
            </a:r>
          </a:p>
          <a:p>
            <a:pPr lvl="2"/>
            <a:r>
              <a:rPr lang="zh-CN" altLang="zh-CN" dirty="0" smtClean="0"/>
              <a:t>释放试验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口服</a:t>
            </a:r>
            <a:r>
              <a:rPr lang="zh-CN" altLang="zh-CN" dirty="0"/>
              <a:t>葡萄糖后胰岛素高峰在</a:t>
            </a:r>
            <a:r>
              <a:rPr lang="en-US" altLang="zh-CN" dirty="0"/>
              <a:t>30</a:t>
            </a:r>
            <a:r>
              <a:rPr lang="zh-CN" altLang="zh-CN" dirty="0"/>
              <a:t>分钟～</a:t>
            </a:r>
            <a:r>
              <a:rPr lang="en-US" altLang="zh-CN" dirty="0"/>
              <a:t>1</a:t>
            </a:r>
            <a:r>
              <a:rPr lang="zh-CN" altLang="zh-CN" dirty="0" smtClean="0"/>
              <a:t>小时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峰值</a:t>
            </a:r>
            <a:r>
              <a:rPr lang="zh-CN" altLang="zh-CN" dirty="0"/>
              <a:t>为空腹胰岛素的</a:t>
            </a:r>
            <a:r>
              <a:rPr lang="en-US" altLang="zh-CN" dirty="0"/>
              <a:t>5</a:t>
            </a:r>
            <a:r>
              <a:rPr lang="zh-CN" altLang="zh-CN" dirty="0"/>
              <a:t>～</a:t>
            </a:r>
            <a:r>
              <a:rPr lang="en-US" altLang="zh-CN" dirty="0"/>
              <a:t>10</a:t>
            </a:r>
            <a:r>
              <a:rPr lang="zh-CN" altLang="zh-CN" dirty="0" smtClean="0"/>
              <a:t>倍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2</a:t>
            </a:r>
            <a:r>
              <a:rPr lang="zh-CN" altLang="zh-CN" dirty="0"/>
              <a:t>小时胰岛素＜</a:t>
            </a:r>
            <a:r>
              <a:rPr lang="en-US" altLang="zh-CN" dirty="0" smtClean="0"/>
              <a:t>30mU/L</a:t>
            </a:r>
          </a:p>
          <a:p>
            <a:pPr lvl="3"/>
            <a:r>
              <a:rPr lang="en-US" altLang="zh-CN" dirty="0" smtClean="0"/>
              <a:t>3</a:t>
            </a:r>
            <a:r>
              <a:rPr lang="zh-CN" altLang="zh-CN" dirty="0"/>
              <a:t>小时后达到空腹水平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临床意义</a:t>
            </a:r>
          </a:p>
          <a:p>
            <a:pPr lvl="2"/>
            <a:r>
              <a:rPr lang="zh-CN" altLang="zh-CN" dirty="0"/>
              <a:t>鉴别糖尿病类型</a:t>
            </a:r>
          </a:p>
          <a:p>
            <a:pPr lvl="2"/>
            <a:r>
              <a:rPr lang="zh-CN" altLang="zh-CN" dirty="0"/>
              <a:t>高胰岛素血症或胰岛</a:t>
            </a:r>
            <a:r>
              <a:rPr lang="en-US" altLang="zh-CN" dirty="0"/>
              <a:t>B</a:t>
            </a:r>
            <a:r>
              <a:rPr lang="zh-CN" altLang="zh-CN" dirty="0"/>
              <a:t>细胞瘤</a:t>
            </a:r>
          </a:p>
          <a:p>
            <a:pPr lvl="2"/>
            <a:r>
              <a:rPr lang="zh-CN" altLang="zh-CN" dirty="0"/>
              <a:t>其他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（六）血清</a:t>
            </a:r>
            <a:r>
              <a:rPr lang="en-US" altLang="zh-CN" dirty="0"/>
              <a:t>C-</a:t>
            </a:r>
            <a:r>
              <a:rPr lang="zh-CN" altLang="zh-CN" dirty="0"/>
              <a:t>肽测定</a:t>
            </a:r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/>
              <a:t>血清，黄色或红色管帽真空采血管采血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空腹</a:t>
            </a:r>
            <a:r>
              <a:rPr lang="en-US" altLang="zh-CN" dirty="0"/>
              <a:t>C-</a:t>
            </a:r>
            <a:r>
              <a:rPr lang="zh-CN" altLang="zh-CN" dirty="0"/>
              <a:t>肽</a:t>
            </a:r>
            <a:r>
              <a:rPr lang="en-US" altLang="zh-CN" dirty="0"/>
              <a:t>  0.3</a:t>
            </a:r>
            <a:r>
              <a:rPr lang="zh-CN" altLang="zh-CN" dirty="0"/>
              <a:t>～</a:t>
            </a:r>
            <a:r>
              <a:rPr lang="en-US" altLang="zh-CN" dirty="0"/>
              <a:t>1.3nmol/L</a:t>
            </a:r>
            <a:endParaRPr lang="zh-CN" altLang="zh-CN" dirty="0"/>
          </a:p>
          <a:p>
            <a:pPr lvl="2"/>
            <a:r>
              <a:rPr lang="en-US" altLang="zh-CN" dirty="0"/>
              <a:t>C-</a:t>
            </a:r>
            <a:r>
              <a:rPr lang="zh-CN" altLang="zh-CN" dirty="0"/>
              <a:t>肽释放</a:t>
            </a:r>
            <a:r>
              <a:rPr lang="zh-CN" altLang="zh-CN" dirty="0" smtClean="0"/>
              <a:t>试验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口服</a:t>
            </a:r>
            <a:r>
              <a:rPr lang="zh-CN" altLang="zh-CN" dirty="0"/>
              <a:t>葡萄糖后</a:t>
            </a:r>
            <a:r>
              <a:rPr lang="en-US" altLang="zh-CN" dirty="0"/>
              <a:t>30</a:t>
            </a:r>
            <a:r>
              <a:rPr lang="zh-CN" altLang="zh-CN" dirty="0"/>
              <a:t>分钟～</a:t>
            </a:r>
            <a:r>
              <a:rPr lang="en-US" altLang="zh-CN" dirty="0"/>
              <a:t>1</a:t>
            </a:r>
            <a:r>
              <a:rPr lang="zh-CN" altLang="zh-CN" dirty="0"/>
              <a:t>小时出现高峰，其峰值为空腹</a:t>
            </a:r>
            <a:r>
              <a:rPr lang="en-US" altLang="zh-CN" dirty="0"/>
              <a:t>C-</a:t>
            </a:r>
            <a:r>
              <a:rPr lang="zh-CN" altLang="zh-CN" dirty="0"/>
              <a:t>肽的</a:t>
            </a:r>
            <a:r>
              <a:rPr lang="en-US" altLang="zh-CN" dirty="0"/>
              <a:t>5</a:t>
            </a:r>
            <a:r>
              <a:rPr lang="zh-CN" altLang="zh-CN" dirty="0"/>
              <a:t>～</a:t>
            </a:r>
            <a:r>
              <a:rPr lang="en-US" altLang="zh-CN" dirty="0"/>
              <a:t>6</a:t>
            </a:r>
            <a:r>
              <a:rPr lang="zh-CN" altLang="zh-CN" dirty="0"/>
              <a:t>倍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1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．乳酸脱氢酶及同工酶测定</a:t>
            </a:r>
          </a:p>
          <a:p>
            <a:pPr lvl="2"/>
            <a:r>
              <a:rPr lang="zh-CN" altLang="zh-CN" dirty="0" smtClean="0"/>
              <a:t>标本采集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血清</a:t>
            </a:r>
            <a:r>
              <a:rPr lang="zh-CN" altLang="zh-CN" dirty="0"/>
              <a:t>，黄色或红色管帽真空采血管</a:t>
            </a:r>
            <a:r>
              <a:rPr lang="zh-CN" altLang="zh-CN" dirty="0" smtClean="0"/>
              <a:t>采血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标本</a:t>
            </a:r>
            <a:r>
              <a:rPr lang="zh-CN" altLang="zh-CN" dirty="0"/>
              <a:t>不能</a:t>
            </a:r>
            <a:r>
              <a:rPr lang="zh-CN" altLang="zh-CN" dirty="0" smtClean="0"/>
              <a:t>溶血</a:t>
            </a:r>
            <a:endParaRPr lang="zh-CN" altLang="zh-CN" dirty="0"/>
          </a:p>
          <a:p>
            <a:pPr lvl="2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LD</a:t>
            </a:r>
            <a:r>
              <a:rPr lang="zh-CN" altLang="zh-CN" dirty="0"/>
              <a:t>总酶：</a:t>
            </a:r>
            <a:r>
              <a:rPr lang="en-US" altLang="zh-CN" dirty="0"/>
              <a:t>104</a:t>
            </a:r>
            <a:r>
              <a:rPr lang="zh-CN" altLang="zh-CN" dirty="0"/>
              <a:t>～</a:t>
            </a:r>
            <a:r>
              <a:rPr lang="en-US" altLang="zh-CN" dirty="0"/>
              <a:t>245U/L</a:t>
            </a:r>
            <a:r>
              <a:rPr lang="zh-CN" altLang="zh-CN" dirty="0"/>
              <a:t>（连续监测法），</a:t>
            </a:r>
            <a:r>
              <a:rPr lang="en-US" altLang="zh-CN" dirty="0"/>
              <a:t>95</a:t>
            </a:r>
            <a:r>
              <a:rPr lang="zh-CN" altLang="zh-CN" dirty="0"/>
              <a:t>～</a:t>
            </a:r>
            <a:r>
              <a:rPr lang="en-US" altLang="zh-CN" dirty="0"/>
              <a:t>200U/L</a:t>
            </a:r>
            <a:r>
              <a:rPr lang="zh-CN" altLang="zh-CN" dirty="0"/>
              <a:t>（速率法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LD</a:t>
            </a:r>
            <a:r>
              <a:rPr lang="zh-CN" altLang="zh-CN" dirty="0"/>
              <a:t>同工酶比例：</a:t>
            </a:r>
            <a:r>
              <a:rPr lang="en-US" altLang="zh-CN" dirty="0"/>
              <a:t>LD</a:t>
            </a:r>
            <a:r>
              <a:rPr lang="en-US" altLang="zh-CN" baseline="-25000" dirty="0"/>
              <a:t>2</a:t>
            </a:r>
            <a:r>
              <a:rPr lang="zh-CN" altLang="zh-CN" dirty="0"/>
              <a:t>＞</a:t>
            </a:r>
            <a:r>
              <a:rPr lang="en-US" altLang="zh-CN" dirty="0" err="1"/>
              <a:t>LD</a:t>
            </a:r>
            <a:r>
              <a:rPr lang="en-US" altLang="zh-CN" baseline="-25000" dirty="0" err="1"/>
              <a:t>l</a:t>
            </a:r>
            <a:r>
              <a:rPr lang="zh-CN" altLang="zh-CN" dirty="0"/>
              <a:t>＞</a:t>
            </a:r>
            <a:r>
              <a:rPr lang="en-US" altLang="zh-CN" dirty="0"/>
              <a:t>LD</a:t>
            </a:r>
            <a:r>
              <a:rPr lang="en-US" altLang="zh-CN" baseline="-25000" dirty="0"/>
              <a:t>3</a:t>
            </a:r>
            <a:r>
              <a:rPr lang="zh-CN" altLang="zh-CN" dirty="0"/>
              <a:t>＞</a:t>
            </a:r>
            <a:r>
              <a:rPr lang="en-US" altLang="zh-CN" dirty="0"/>
              <a:t>LD</a:t>
            </a:r>
            <a:r>
              <a:rPr lang="en-US" altLang="zh-CN" baseline="-25000" dirty="0"/>
              <a:t>4</a:t>
            </a:r>
            <a:r>
              <a:rPr lang="zh-CN" altLang="zh-CN" dirty="0"/>
              <a:t>＞</a:t>
            </a:r>
            <a:r>
              <a:rPr lang="en-US" altLang="zh-CN" dirty="0" smtClean="0"/>
              <a:t>LD</a:t>
            </a:r>
            <a:r>
              <a:rPr lang="en-US" altLang="zh-CN" baseline="-25000" dirty="0" smtClean="0"/>
              <a:t>5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</a:t>
            </a:r>
            <a:r>
              <a:rPr lang="zh-CN" altLang="zh-CN" dirty="0" smtClean="0"/>
              <a:t>、</a:t>
            </a:r>
            <a:r>
              <a:rPr lang="zh-CN" altLang="zh-CN" dirty="0"/>
              <a:t>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</a:pPr>
            <a:r>
              <a:rPr lang="zh-CN" altLang="zh-CN" dirty="0"/>
              <a:t>临床意义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sz="2400" dirty="0"/>
              <a:t>1</a:t>
            </a:r>
            <a:r>
              <a:rPr lang="zh-CN" altLang="zh-CN" sz="2400" dirty="0"/>
              <a:t>．</a:t>
            </a:r>
            <a:r>
              <a:rPr lang="en-US" altLang="zh-CN" sz="2400" dirty="0"/>
              <a:t>C-</a:t>
            </a:r>
            <a:r>
              <a:rPr lang="zh-CN" altLang="zh-CN" sz="2400" dirty="0"/>
              <a:t>肽水平</a:t>
            </a:r>
            <a:r>
              <a:rPr lang="zh-CN" altLang="zh-CN" sz="2400" dirty="0" smtClean="0"/>
              <a:t>增高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空腹</a:t>
            </a:r>
            <a:r>
              <a:rPr lang="zh-CN" altLang="zh-CN" sz="2400" dirty="0"/>
              <a:t>血清</a:t>
            </a:r>
            <a:r>
              <a:rPr lang="en-US" altLang="zh-CN" sz="2400" dirty="0"/>
              <a:t>C-</a:t>
            </a:r>
            <a:r>
              <a:rPr lang="zh-CN" altLang="zh-CN" sz="2400" dirty="0"/>
              <a:t>肽增高、</a:t>
            </a:r>
            <a:r>
              <a:rPr lang="en-US" altLang="zh-CN" sz="2400" dirty="0"/>
              <a:t>C-</a:t>
            </a:r>
            <a:r>
              <a:rPr lang="zh-CN" altLang="zh-CN" sz="2400" dirty="0"/>
              <a:t>肽释放试验呈高水平曲线见于胰岛</a:t>
            </a:r>
            <a:r>
              <a:rPr lang="en-US" altLang="zh-CN" sz="2400" dirty="0"/>
              <a:t>B</a:t>
            </a:r>
            <a:r>
              <a:rPr lang="zh-CN" altLang="zh-CN" sz="2400" dirty="0"/>
              <a:t>细胞</a:t>
            </a:r>
            <a:r>
              <a:rPr lang="zh-CN" altLang="zh-CN" sz="2400" dirty="0" smtClean="0"/>
              <a:t>瘤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血清</a:t>
            </a:r>
            <a:r>
              <a:rPr lang="en-US" altLang="zh-CN" sz="2400" dirty="0"/>
              <a:t>C-</a:t>
            </a:r>
            <a:r>
              <a:rPr lang="zh-CN" altLang="zh-CN" sz="2400" dirty="0"/>
              <a:t>肽增高，</a:t>
            </a:r>
            <a:r>
              <a:rPr lang="en-US" altLang="zh-CN" sz="2400" dirty="0"/>
              <a:t>C-</a:t>
            </a:r>
            <a:r>
              <a:rPr lang="zh-CN" altLang="zh-CN" sz="2400" dirty="0"/>
              <a:t>肽</a:t>
            </a:r>
            <a:r>
              <a:rPr lang="en-US" altLang="zh-CN" sz="2400" dirty="0"/>
              <a:t>/</a:t>
            </a:r>
            <a:r>
              <a:rPr lang="zh-CN" altLang="zh-CN" sz="2400" dirty="0"/>
              <a:t>胰岛素比值降低见于</a:t>
            </a:r>
            <a:r>
              <a:rPr lang="zh-CN" altLang="zh-CN" sz="2400" dirty="0" smtClean="0"/>
              <a:t>肝硬化</a:t>
            </a:r>
            <a:endParaRPr lang="zh-CN" altLang="zh-CN" sz="2400" dirty="0"/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sz="2400" dirty="0"/>
              <a:t>2</a:t>
            </a:r>
            <a:r>
              <a:rPr lang="zh-CN" altLang="zh-CN" sz="2400" dirty="0"/>
              <a:t>．</a:t>
            </a:r>
            <a:r>
              <a:rPr lang="en-US" altLang="zh-CN" sz="2400" dirty="0"/>
              <a:t>C-</a:t>
            </a:r>
            <a:r>
              <a:rPr lang="zh-CN" altLang="zh-CN" sz="2400" dirty="0"/>
              <a:t>肽水平减低</a:t>
            </a:r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空腹</a:t>
            </a:r>
            <a:r>
              <a:rPr lang="zh-CN" altLang="zh-CN" sz="2400" dirty="0"/>
              <a:t>血清</a:t>
            </a:r>
            <a:r>
              <a:rPr lang="en-US" altLang="zh-CN" sz="2400" dirty="0"/>
              <a:t>C-</a:t>
            </a:r>
            <a:r>
              <a:rPr lang="zh-CN" altLang="zh-CN" sz="2400" dirty="0"/>
              <a:t>肽</a:t>
            </a:r>
            <a:r>
              <a:rPr lang="zh-CN" altLang="zh-CN" sz="2400" dirty="0" smtClean="0"/>
              <a:t>降低</a:t>
            </a:r>
            <a:r>
              <a:rPr lang="zh-CN" altLang="en-US" sz="2400" dirty="0" smtClean="0"/>
              <a:t>，</a:t>
            </a:r>
            <a:r>
              <a:rPr lang="zh-CN" altLang="zh-CN" sz="2400" dirty="0" smtClean="0"/>
              <a:t>见于糖尿病</a:t>
            </a:r>
            <a:endParaRPr lang="zh-CN" altLang="zh-CN" sz="2400" dirty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口服</a:t>
            </a:r>
            <a:r>
              <a:rPr lang="zh-CN" altLang="zh-CN" sz="2400" dirty="0"/>
              <a:t>葡萄糖后</a:t>
            </a:r>
            <a:r>
              <a:rPr lang="en-US" altLang="zh-CN" sz="2400" dirty="0"/>
              <a:t>1</a:t>
            </a:r>
            <a:r>
              <a:rPr lang="zh-CN" altLang="zh-CN" sz="2400" dirty="0"/>
              <a:t>小时血清</a:t>
            </a:r>
            <a:r>
              <a:rPr lang="en-US" altLang="zh-CN" sz="2400" dirty="0"/>
              <a:t>C-</a:t>
            </a:r>
            <a:r>
              <a:rPr lang="zh-CN" altLang="zh-CN" sz="2400" dirty="0"/>
              <a:t>肽水平</a:t>
            </a:r>
            <a:r>
              <a:rPr lang="zh-CN" altLang="zh-CN" sz="2400" dirty="0" smtClean="0"/>
              <a:t>降低</a:t>
            </a:r>
            <a:r>
              <a:rPr lang="zh-CN" altLang="en-US" sz="2400" dirty="0" smtClean="0"/>
              <a:t>，</a:t>
            </a:r>
            <a:r>
              <a:rPr lang="zh-CN" altLang="zh-CN" sz="2400" dirty="0" smtClean="0"/>
              <a:t>提示</a:t>
            </a:r>
            <a:r>
              <a:rPr lang="zh-CN" altLang="zh-CN" sz="2400" dirty="0"/>
              <a:t>胰岛</a:t>
            </a:r>
            <a:r>
              <a:rPr lang="en-US" altLang="zh-CN" sz="2400" dirty="0"/>
              <a:t>B</a:t>
            </a:r>
            <a:r>
              <a:rPr lang="zh-CN" altLang="zh-CN" sz="2400" dirty="0"/>
              <a:t>细胞贮备功能</a:t>
            </a:r>
            <a:r>
              <a:rPr lang="zh-CN" altLang="zh-CN" sz="2400" dirty="0" smtClean="0"/>
              <a:t>不足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释放</a:t>
            </a:r>
            <a:r>
              <a:rPr lang="zh-CN" altLang="zh-CN" sz="2400" dirty="0"/>
              <a:t>曲线</a:t>
            </a:r>
            <a:r>
              <a:rPr lang="zh-CN" altLang="zh-CN" sz="2400" dirty="0" smtClean="0"/>
              <a:t>低平</a:t>
            </a:r>
            <a:r>
              <a:rPr lang="zh-CN" altLang="en-US" sz="2400" dirty="0" smtClean="0"/>
              <a:t>，</a:t>
            </a:r>
            <a:r>
              <a:rPr lang="zh-CN" altLang="zh-CN" sz="2400" dirty="0" smtClean="0"/>
              <a:t>提示</a:t>
            </a:r>
            <a:r>
              <a:rPr lang="en-US" altLang="zh-CN" sz="2400" dirty="0"/>
              <a:t>1</a:t>
            </a:r>
            <a:r>
              <a:rPr lang="zh-CN" altLang="zh-CN" sz="2400" dirty="0"/>
              <a:t>型</a:t>
            </a:r>
            <a:r>
              <a:rPr lang="zh-CN" altLang="zh-CN" sz="2400" dirty="0" smtClean="0"/>
              <a:t>糖尿病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释放</a:t>
            </a:r>
            <a:r>
              <a:rPr lang="zh-CN" altLang="zh-CN" sz="2400" dirty="0"/>
              <a:t>延迟或呈</a:t>
            </a:r>
            <a:r>
              <a:rPr lang="zh-CN" altLang="zh-CN" sz="2400" dirty="0" smtClean="0"/>
              <a:t>低水平</a:t>
            </a:r>
            <a:r>
              <a:rPr lang="zh-CN" altLang="en-US" sz="2400" dirty="0" smtClean="0"/>
              <a:t>，</a:t>
            </a:r>
            <a:r>
              <a:rPr lang="zh-CN" altLang="zh-CN" sz="2400" dirty="0" smtClean="0"/>
              <a:t>见于</a:t>
            </a:r>
            <a:r>
              <a:rPr lang="en-US" altLang="zh-CN" sz="2400" dirty="0"/>
              <a:t>2</a:t>
            </a:r>
            <a:r>
              <a:rPr lang="zh-CN" altLang="zh-CN" sz="2400" dirty="0"/>
              <a:t>型</a:t>
            </a:r>
            <a:r>
              <a:rPr lang="zh-CN" altLang="zh-CN" sz="2400" dirty="0" smtClean="0"/>
              <a:t>糖尿病</a:t>
            </a:r>
            <a:endParaRPr lang="zh-CN" altLang="zh-CN" sz="2400" dirty="0"/>
          </a:p>
          <a:p>
            <a:pPr lvl="3">
              <a:spcBef>
                <a:spcPts val="0"/>
              </a:spcBef>
            </a:pPr>
            <a:r>
              <a:rPr lang="en-US" altLang="zh-CN" sz="2400" dirty="0" smtClean="0"/>
              <a:t>C-</a:t>
            </a:r>
            <a:r>
              <a:rPr lang="zh-CN" altLang="zh-CN" sz="2400" dirty="0"/>
              <a:t>肽水平不升高，而胰岛素增高，提示为外源性</a:t>
            </a:r>
            <a:r>
              <a:rPr lang="zh-CN" altLang="zh-CN" sz="2400" dirty="0" smtClean="0"/>
              <a:t>高胰岛素血症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7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五、葡萄糖及其代谢物实验室检查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（七）糖尿病相关抗体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zh-CN" dirty="0"/>
              <a:t>胰岛素自身抗体</a:t>
            </a:r>
            <a:r>
              <a:rPr lang="zh-CN" altLang="zh-CN" dirty="0" smtClean="0"/>
              <a:t>（</a:t>
            </a:r>
            <a:r>
              <a:rPr lang="en-US" altLang="zh-CN" dirty="0" smtClean="0"/>
              <a:t>IAA</a:t>
            </a:r>
            <a:r>
              <a:rPr lang="zh-CN" altLang="zh-CN" dirty="0"/>
              <a:t>）测定</a:t>
            </a:r>
          </a:p>
          <a:p>
            <a:pPr lvl="1"/>
            <a:r>
              <a:rPr lang="zh-CN" altLang="zh-CN" dirty="0"/>
              <a:t>胰岛素抗体</a:t>
            </a:r>
            <a:r>
              <a:rPr lang="zh-CN" altLang="zh-CN" dirty="0" smtClean="0"/>
              <a:t>（</a:t>
            </a:r>
            <a:r>
              <a:rPr lang="en-US" altLang="zh-CN" dirty="0" smtClean="0"/>
              <a:t>INS-</a:t>
            </a:r>
            <a:r>
              <a:rPr lang="en-US" altLang="zh-CN" dirty="0" err="1" smtClean="0"/>
              <a:t>Ab</a:t>
            </a:r>
            <a:r>
              <a:rPr lang="zh-CN" altLang="zh-CN" dirty="0"/>
              <a:t>）测定</a:t>
            </a:r>
          </a:p>
          <a:p>
            <a:pPr lvl="1"/>
            <a:r>
              <a:rPr lang="zh-CN" altLang="zh-CN" dirty="0"/>
              <a:t>胰岛细胞自身抗体</a:t>
            </a:r>
            <a:r>
              <a:rPr lang="zh-CN" altLang="zh-CN" dirty="0" smtClean="0"/>
              <a:t>（</a:t>
            </a:r>
            <a:r>
              <a:rPr lang="en-US" altLang="zh-CN" dirty="0" smtClean="0"/>
              <a:t>ICA</a:t>
            </a:r>
            <a:r>
              <a:rPr lang="zh-CN" altLang="zh-CN" dirty="0"/>
              <a:t>）测定</a:t>
            </a:r>
          </a:p>
          <a:p>
            <a:pPr lvl="1"/>
            <a:r>
              <a:rPr lang="zh-CN" altLang="zh-CN" dirty="0"/>
              <a:t>谷氨酸脱羧酶自身抗体</a:t>
            </a:r>
            <a:r>
              <a:rPr lang="zh-CN" altLang="zh-CN" dirty="0" smtClean="0"/>
              <a:t>（</a:t>
            </a:r>
            <a:r>
              <a:rPr lang="en-US" altLang="zh-CN" dirty="0" smtClean="0"/>
              <a:t>GADA</a:t>
            </a:r>
            <a:r>
              <a:rPr lang="zh-CN" altLang="zh-CN" dirty="0"/>
              <a:t>）测定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5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六、胰腺疾病实验室检查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（一）血清淀粉酶与尿淀粉酶测定</a:t>
            </a:r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/>
              <a:t>血清</a:t>
            </a:r>
            <a:r>
              <a:rPr lang="zh-CN" altLang="zh-CN" dirty="0" smtClean="0"/>
              <a:t>淀粉酶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血清</a:t>
            </a:r>
            <a:r>
              <a:rPr lang="zh-CN" altLang="zh-CN" dirty="0"/>
              <a:t>或肝素抗凝血浆，黄色、红色或绿色管帽真空采血管采血</a:t>
            </a:r>
          </a:p>
          <a:p>
            <a:pPr lvl="2"/>
            <a:r>
              <a:rPr lang="zh-CN" altLang="zh-CN" dirty="0"/>
              <a:t>尿液</a:t>
            </a:r>
            <a:r>
              <a:rPr lang="zh-CN" altLang="zh-CN" dirty="0" smtClean="0"/>
              <a:t>淀粉酶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随机</a:t>
            </a:r>
            <a:r>
              <a:rPr lang="zh-CN" altLang="zh-CN" dirty="0"/>
              <a:t>尿或</a:t>
            </a:r>
            <a:r>
              <a:rPr lang="en-US" altLang="zh-CN" dirty="0"/>
              <a:t>24</a:t>
            </a:r>
            <a:r>
              <a:rPr lang="zh-CN" altLang="zh-CN" dirty="0"/>
              <a:t>小时尿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酶偶联法：血清淀粉酶＜</a:t>
            </a:r>
            <a:r>
              <a:rPr lang="en-US" altLang="zh-CN" dirty="0"/>
              <a:t>220U/L</a:t>
            </a:r>
            <a:r>
              <a:rPr lang="zh-CN" altLang="zh-CN" dirty="0"/>
              <a:t>（</a:t>
            </a:r>
            <a:r>
              <a:rPr lang="en-US" altLang="zh-CN" dirty="0"/>
              <a:t>37</a:t>
            </a:r>
            <a:r>
              <a:rPr lang="zh-CN" altLang="zh-CN" dirty="0"/>
              <a:t>℃）；尿淀粉酶：＜</a:t>
            </a:r>
            <a:r>
              <a:rPr lang="en-US" altLang="zh-CN" dirty="0"/>
              <a:t>1200U/L</a:t>
            </a:r>
            <a:r>
              <a:rPr lang="zh-CN" altLang="zh-CN" dirty="0"/>
              <a:t>（</a:t>
            </a:r>
            <a:r>
              <a:rPr lang="en-US" altLang="zh-CN" dirty="0"/>
              <a:t>37</a:t>
            </a:r>
            <a:r>
              <a:rPr lang="zh-CN" altLang="zh-CN" dirty="0"/>
              <a:t>℃）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9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六、胰腺疾病实验室检查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0"/>
              </a:spcBef>
            </a:pPr>
            <a:r>
              <a:rPr lang="zh-CN" altLang="zh-CN" dirty="0"/>
              <a:t>临床意义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．血清淀粉酶增高</a:t>
            </a:r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胰腺炎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最多</a:t>
            </a:r>
            <a:r>
              <a:rPr lang="zh-CN" altLang="zh-CN" dirty="0"/>
              <a:t>见于急性</a:t>
            </a:r>
            <a:r>
              <a:rPr lang="zh-CN" altLang="zh-CN" dirty="0" smtClean="0"/>
              <a:t>胰腺炎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是</a:t>
            </a:r>
            <a:r>
              <a:rPr lang="zh-CN" altLang="zh-CN" dirty="0"/>
              <a:t>急性胰腺炎的重要诊断指标之一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胰腺</a:t>
            </a:r>
            <a:r>
              <a:rPr lang="zh-CN" altLang="zh-CN" dirty="0" smtClean="0"/>
              <a:t>癌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早期</a:t>
            </a:r>
            <a:r>
              <a:rPr lang="zh-CN" altLang="zh-CN" dirty="0"/>
              <a:t>可见淀粉酶活性增高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非胰腺疾病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 smtClean="0"/>
              <a:t>2</a:t>
            </a:r>
            <a:r>
              <a:rPr lang="zh-CN" altLang="zh-CN" dirty="0" smtClean="0"/>
              <a:t>．血清</a:t>
            </a:r>
            <a:r>
              <a:rPr lang="zh-CN" altLang="zh-CN" dirty="0"/>
              <a:t>淀粉酶</a:t>
            </a:r>
            <a:r>
              <a:rPr lang="zh-CN" altLang="zh-CN" dirty="0" smtClean="0"/>
              <a:t>降低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多</a:t>
            </a:r>
            <a:r>
              <a:rPr lang="zh-CN" altLang="zh-CN" dirty="0"/>
              <a:t>由于胰腺组织严重破坏，或肿瘤压迫时间过久，胰体组织纤维化导致胰腺分泌功能障碍所致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3</a:t>
            </a:r>
            <a:r>
              <a:rPr lang="zh-CN" altLang="zh-CN" dirty="0"/>
              <a:t>．尿淀粉酶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急性胰腺炎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腮腺炎</a:t>
            </a:r>
            <a:r>
              <a:rPr lang="zh-CN" altLang="zh-CN" dirty="0"/>
              <a:t>、肠梗阻和胰腺囊肿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1"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六、胰腺疾病实验室检查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（二）血清脂肪酶测定</a:t>
            </a:r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/>
              <a:t>血清或肝素抗凝血浆，黄色、红色或绿色管帽真空采血管</a:t>
            </a:r>
            <a:r>
              <a:rPr lang="zh-CN" altLang="zh-CN" dirty="0" smtClean="0"/>
              <a:t>采血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参考</a:t>
            </a:r>
            <a:r>
              <a:rPr lang="zh-CN" altLang="zh-CN" dirty="0"/>
              <a:t>范围</a:t>
            </a:r>
          </a:p>
          <a:p>
            <a:pPr lvl="2"/>
            <a:r>
              <a:rPr lang="zh-CN" altLang="zh-CN" dirty="0"/>
              <a:t>酶法：＜</a:t>
            </a:r>
            <a:r>
              <a:rPr lang="en-US" altLang="zh-CN" dirty="0"/>
              <a:t>220U/L</a:t>
            </a:r>
            <a:r>
              <a:rPr lang="zh-CN" altLang="zh-CN" dirty="0"/>
              <a:t>（</a:t>
            </a:r>
            <a:r>
              <a:rPr lang="en-US" altLang="zh-CN" dirty="0"/>
              <a:t>37</a:t>
            </a:r>
            <a:r>
              <a:rPr lang="zh-CN" altLang="zh-CN" dirty="0"/>
              <a:t>℃）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六、胰腺疾病实验室检查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临床意义</a:t>
            </a:r>
          </a:p>
          <a:p>
            <a:pPr marL="85725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LPS</a:t>
            </a:r>
            <a:r>
              <a:rPr lang="zh-CN" altLang="zh-CN" dirty="0"/>
              <a:t>增高</a:t>
            </a:r>
          </a:p>
          <a:p>
            <a:pPr lvl="3"/>
            <a:r>
              <a:rPr lang="zh-CN" altLang="zh-CN" dirty="0"/>
              <a:t>胰腺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：</a:t>
            </a:r>
            <a:r>
              <a:rPr lang="en-US" altLang="zh-CN" dirty="0" smtClean="0"/>
              <a:t>LPS</a:t>
            </a:r>
            <a:r>
              <a:rPr lang="zh-CN" altLang="zh-CN" dirty="0"/>
              <a:t>活性增高常见于胰腺疾病，特别是急性胰腺炎</a:t>
            </a:r>
          </a:p>
          <a:p>
            <a:pPr lvl="3"/>
            <a:r>
              <a:rPr lang="zh-CN" altLang="zh-CN" dirty="0" smtClean="0"/>
              <a:t>非</a:t>
            </a:r>
            <a:r>
              <a:rPr lang="zh-CN" altLang="zh-CN" dirty="0"/>
              <a:t>胰腺疾病</a:t>
            </a:r>
          </a:p>
          <a:p>
            <a:pPr marL="857250" lvl="2" indent="0">
              <a:buNone/>
            </a:pPr>
            <a:r>
              <a:rPr lang="en-US" altLang="zh-CN" dirty="0" smtClean="0"/>
              <a:t>2</a:t>
            </a:r>
            <a:r>
              <a:rPr lang="zh-CN" altLang="zh-CN" dirty="0"/>
              <a:t>．</a:t>
            </a:r>
            <a:r>
              <a:rPr lang="en-US" altLang="zh-CN" dirty="0"/>
              <a:t>LPS</a:t>
            </a:r>
            <a:r>
              <a:rPr lang="zh-CN" altLang="zh-CN" dirty="0"/>
              <a:t>活性减低</a:t>
            </a:r>
          </a:p>
          <a:p>
            <a:pPr marL="1619250" lvl="3" indent="-304800"/>
            <a:r>
              <a:rPr lang="zh-CN" altLang="zh-CN" dirty="0"/>
              <a:t>胰腺癌或胰腺</a:t>
            </a:r>
            <a:r>
              <a:rPr lang="zh-CN" altLang="zh-CN" dirty="0" smtClean="0"/>
              <a:t>结石致</a:t>
            </a:r>
            <a:r>
              <a:rPr lang="zh-CN" altLang="zh-CN" dirty="0"/>
              <a:t>胰腺导管</a:t>
            </a:r>
            <a:r>
              <a:rPr lang="zh-CN" altLang="zh-CN" dirty="0" smtClean="0"/>
              <a:t>阻塞</a:t>
            </a:r>
            <a:endParaRPr lang="en-US" altLang="zh-CN" dirty="0" smtClean="0"/>
          </a:p>
          <a:p>
            <a:pPr marL="1619250" lvl="3" indent="-304800"/>
            <a:r>
              <a:rPr lang="zh-CN" altLang="zh-CN" dirty="0"/>
              <a:t>胰腺囊性纤维化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1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（一）血清钾、钠、氯测定</a:t>
            </a:r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/>
              <a:t>血清或肝素锂抗凝的</a:t>
            </a:r>
            <a:r>
              <a:rPr lang="zh-CN" altLang="zh-CN" dirty="0" smtClean="0"/>
              <a:t>血浆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空腹采血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标本</a:t>
            </a:r>
            <a:r>
              <a:rPr lang="zh-CN" altLang="zh-CN" dirty="0"/>
              <a:t>避免溶血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血清钾： </a:t>
            </a:r>
            <a:r>
              <a:rPr lang="en-US" altLang="zh-CN" dirty="0"/>
              <a:t>3.5</a:t>
            </a:r>
            <a:r>
              <a:rPr lang="zh-CN" altLang="zh-CN" dirty="0"/>
              <a:t>～</a:t>
            </a:r>
            <a:r>
              <a:rPr lang="en-US" altLang="zh-CN" dirty="0"/>
              <a:t>5.3mmol/L</a:t>
            </a:r>
            <a:endParaRPr lang="zh-CN" altLang="zh-CN" dirty="0"/>
          </a:p>
          <a:p>
            <a:pPr lvl="2"/>
            <a:r>
              <a:rPr lang="zh-CN" altLang="zh-CN" dirty="0"/>
              <a:t>血清钠：</a:t>
            </a:r>
            <a:r>
              <a:rPr lang="en-US" altLang="zh-CN" dirty="0"/>
              <a:t>137</a:t>
            </a:r>
            <a:r>
              <a:rPr lang="zh-CN" altLang="zh-CN" dirty="0"/>
              <a:t>～</a:t>
            </a:r>
            <a:r>
              <a:rPr lang="en-US" altLang="zh-CN" dirty="0"/>
              <a:t>147mmol/L</a:t>
            </a:r>
            <a:endParaRPr lang="zh-CN" altLang="zh-CN" dirty="0"/>
          </a:p>
          <a:p>
            <a:pPr lvl="2"/>
            <a:r>
              <a:rPr lang="zh-CN" altLang="zh-CN" dirty="0"/>
              <a:t>血清氯化物：</a:t>
            </a:r>
            <a:r>
              <a:rPr lang="en-US" altLang="zh-CN" dirty="0"/>
              <a:t>99</a:t>
            </a:r>
            <a:r>
              <a:rPr lang="zh-CN" altLang="zh-CN" dirty="0"/>
              <a:t>～</a:t>
            </a:r>
            <a:r>
              <a:rPr lang="en-US" altLang="zh-CN" dirty="0"/>
              <a:t>110mmol/L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临床意义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．血清钾减低</a:t>
            </a:r>
          </a:p>
          <a:p>
            <a:pPr lvl="2"/>
            <a:r>
              <a:rPr lang="zh-CN" altLang="zh-CN" dirty="0"/>
              <a:t>摄取</a:t>
            </a:r>
            <a:r>
              <a:rPr lang="zh-CN" altLang="zh-CN" dirty="0" smtClean="0"/>
              <a:t>不足</a:t>
            </a:r>
            <a:r>
              <a:rPr lang="zh-CN" altLang="en-US" dirty="0" smtClean="0"/>
              <a:t>或</a:t>
            </a:r>
            <a:r>
              <a:rPr lang="zh-CN" altLang="zh-CN" dirty="0" smtClean="0"/>
              <a:t>丢失</a:t>
            </a:r>
            <a:r>
              <a:rPr lang="zh-CN" altLang="zh-CN" dirty="0"/>
              <a:t>过度</a:t>
            </a:r>
          </a:p>
          <a:p>
            <a:pPr lvl="2"/>
            <a:r>
              <a:rPr lang="zh-CN" altLang="zh-CN" dirty="0"/>
              <a:t>钾的细胞内转移</a:t>
            </a:r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碱中毒、胰岛素治疗、家族性周期四肢麻痹、肌无力症、甲亢等</a:t>
            </a:r>
          </a:p>
          <a:p>
            <a:pPr lvl="2"/>
            <a:r>
              <a:rPr lang="zh-CN" altLang="zh-CN" dirty="0" smtClean="0"/>
              <a:t>其它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洋地黄</a:t>
            </a:r>
            <a:r>
              <a:rPr lang="zh-CN" altLang="zh-CN" dirty="0"/>
              <a:t>中毒、肝硬化、羧苄青霉素和两性霉素应用等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4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．血清钾升高</a:t>
            </a:r>
          </a:p>
          <a:p>
            <a:pPr lvl="2"/>
            <a:r>
              <a:rPr lang="zh-CN" altLang="zh-CN" dirty="0"/>
              <a:t>摄入</a:t>
            </a:r>
            <a:r>
              <a:rPr lang="zh-CN" altLang="zh-CN" dirty="0" smtClean="0"/>
              <a:t>过多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输入</a:t>
            </a:r>
            <a:r>
              <a:rPr lang="zh-CN" altLang="zh-CN" dirty="0"/>
              <a:t>大量库存血液，补钾过多过快，含钾药物的过度使用，如注射大剂量的青霉素钾等</a:t>
            </a:r>
          </a:p>
          <a:p>
            <a:pPr lvl="2"/>
            <a:r>
              <a:rPr lang="zh-CN" altLang="zh-CN" dirty="0"/>
              <a:t>排泄障碍</a:t>
            </a:r>
          </a:p>
          <a:p>
            <a:pPr lvl="2"/>
            <a:r>
              <a:rPr lang="zh-CN" altLang="zh-CN" dirty="0"/>
              <a:t>细胞内钾的移出</a:t>
            </a:r>
          </a:p>
          <a:p>
            <a:pPr lvl="3"/>
            <a:r>
              <a:rPr lang="zh-CN" altLang="zh-CN" dirty="0"/>
              <a:t>重度溶血反应、大量输入陈旧库血</a:t>
            </a:r>
            <a:r>
              <a:rPr lang="zh-CN" altLang="zh-CN" dirty="0" smtClean="0"/>
              <a:t>后</a:t>
            </a:r>
            <a:r>
              <a:rPr lang="zh-CN" altLang="en-US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/>
              <a:t>血液浓缩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．血清钠降低</a:t>
            </a:r>
          </a:p>
          <a:p>
            <a:pPr lvl="2"/>
            <a:r>
              <a:rPr lang="zh-CN" altLang="zh-CN" dirty="0"/>
              <a:t>摄取不足</a:t>
            </a:r>
          </a:p>
          <a:p>
            <a:pPr lvl="2"/>
            <a:r>
              <a:rPr lang="zh-CN" altLang="zh-CN" dirty="0"/>
              <a:t>胃肠道失钠</a:t>
            </a:r>
          </a:p>
          <a:p>
            <a:pPr lvl="2"/>
            <a:r>
              <a:rPr lang="zh-CN" altLang="zh-CN" dirty="0"/>
              <a:t>肾失钠</a:t>
            </a:r>
          </a:p>
          <a:p>
            <a:pPr lvl="2"/>
            <a:r>
              <a:rPr lang="zh-CN" altLang="zh-CN" dirty="0"/>
              <a:t>皮肤失钠</a:t>
            </a:r>
          </a:p>
          <a:p>
            <a:pPr lvl="2"/>
            <a:r>
              <a:rPr lang="zh-CN" altLang="zh-CN" dirty="0"/>
              <a:t>大量浆膜腔积液引流，可引起体内缺钠</a:t>
            </a:r>
          </a:p>
          <a:p>
            <a:pPr lvl="2"/>
            <a:r>
              <a:rPr lang="zh-CN" altLang="zh-CN" dirty="0" smtClean="0"/>
              <a:t>酸中毒</a:t>
            </a:r>
            <a:r>
              <a:rPr lang="zh-CN" altLang="zh-CN" dirty="0"/>
              <a:t>时，钠从细胞外液转移到细胞内液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临床意义</a:t>
            </a:r>
            <a:endParaRPr lang="zh-CN" altLang="zh-CN" dirty="0"/>
          </a:p>
          <a:p>
            <a:pPr lvl="3"/>
            <a:r>
              <a:rPr lang="zh-CN" altLang="zh-CN" dirty="0" smtClean="0"/>
              <a:t>血清</a:t>
            </a:r>
            <a:r>
              <a:rPr lang="en-US" altLang="zh-CN" dirty="0"/>
              <a:t>LD</a:t>
            </a:r>
            <a:r>
              <a:rPr lang="zh-CN" altLang="zh-CN" dirty="0"/>
              <a:t>总酶活性测定：主要用于</a:t>
            </a:r>
            <a:r>
              <a:rPr lang="en-US" altLang="zh-CN" dirty="0"/>
              <a:t>AMI</a:t>
            </a:r>
            <a:r>
              <a:rPr lang="zh-CN" altLang="zh-CN" dirty="0"/>
              <a:t>的辅助诊断。 </a:t>
            </a:r>
          </a:p>
          <a:p>
            <a:pPr lvl="3"/>
            <a:r>
              <a:rPr lang="zh-CN" altLang="zh-CN" dirty="0" smtClean="0"/>
              <a:t>血清</a:t>
            </a:r>
            <a:r>
              <a:rPr lang="en-US" altLang="zh-CN" dirty="0"/>
              <a:t>LD</a:t>
            </a:r>
            <a:r>
              <a:rPr lang="zh-CN" altLang="zh-CN" dirty="0"/>
              <a:t>同工酶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AMI</a:t>
            </a:r>
          </a:p>
          <a:p>
            <a:pPr lvl="5"/>
            <a:r>
              <a:rPr lang="zh-CN" altLang="zh-CN" dirty="0" smtClean="0"/>
              <a:t>通常</a:t>
            </a:r>
            <a:r>
              <a:rPr lang="zh-CN" altLang="zh-CN" dirty="0"/>
              <a:t>在</a:t>
            </a:r>
            <a:r>
              <a:rPr lang="en-US" altLang="zh-CN" dirty="0"/>
              <a:t>AMI</a:t>
            </a:r>
            <a:r>
              <a:rPr lang="zh-CN" altLang="zh-CN" dirty="0"/>
              <a:t>后</a:t>
            </a:r>
            <a:r>
              <a:rPr lang="en-US" altLang="zh-CN" dirty="0"/>
              <a:t>6</a:t>
            </a:r>
            <a:r>
              <a:rPr lang="zh-CN" altLang="zh-CN" dirty="0"/>
              <a:t>小时</a:t>
            </a:r>
            <a:r>
              <a:rPr lang="en-US" altLang="zh-CN" dirty="0"/>
              <a:t>LD</a:t>
            </a:r>
            <a:r>
              <a:rPr lang="en-US" altLang="zh-CN" baseline="-25000" dirty="0"/>
              <a:t>1</a:t>
            </a:r>
            <a:r>
              <a:rPr lang="zh-CN" altLang="zh-CN" dirty="0"/>
              <a:t>开始升高，总</a:t>
            </a:r>
            <a:r>
              <a:rPr lang="en-US" altLang="zh-CN" dirty="0"/>
              <a:t>LD</a:t>
            </a:r>
            <a:r>
              <a:rPr lang="zh-CN" altLang="zh-CN" dirty="0"/>
              <a:t>活性升高略为滞后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/>
              <a:t>心肌炎、巨幼细胞贫血和</a:t>
            </a:r>
            <a:r>
              <a:rPr lang="zh-CN" altLang="zh-CN" dirty="0" smtClean="0"/>
              <a:t>溶血性贫血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LD</a:t>
            </a:r>
            <a:r>
              <a:rPr lang="en-US" altLang="zh-CN" baseline="-25000" dirty="0" err="1" smtClean="0"/>
              <a:t>l</a:t>
            </a:r>
            <a:r>
              <a:rPr lang="zh-CN" altLang="zh-CN" dirty="0"/>
              <a:t>活性大于</a:t>
            </a:r>
            <a:r>
              <a:rPr lang="en-US" altLang="zh-CN" dirty="0"/>
              <a:t>LD</a:t>
            </a:r>
            <a:r>
              <a:rPr lang="en-US" altLang="zh-CN" baseline="-25000" dirty="0"/>
              <a:t>2</a:t>
            </a:r>
            <a:r>
              <a:rPr lang="zh-CN" altLang="zh-CN" dirty="0"/>
              <a:t>，也可出现</a:t>
            </a:r>
            <a:r>
              <a:rPr lang="zh-CN" altLang="zh-CN" dirty="0" smtClean="0"/>
              <a:t>在患者；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肝</a:t>
            </a:r>
            <a:r>
              <a:rPr lang="zh-CN" altLang="zh-CN" dirty="0"/>
              <a:t>实质</a:t>
            </a:r>
            <a:r>
              <a:rPr lang="zh-CN" altLang="zh-CN" dirty="0" smtClean="0"/>
              <a:t>病变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可</a:t>
            </a:r>
            <a:r>
              <a:rPr lang="zh-CN" altLang="zh-CN" dirty="0"/>
              <a:t>出现</a:t>
            </a:r>
            <a:r>
              <a:rPr lang="en-US" altLang="zh-CN" dirty="0"/>
              <a:t>LD</a:t>
            </a:r>
            <a:r>
              <a:rPr lang="en-US" altLang="zh-CN" baseline="-25000" dirty="0"/>
              <a:t>5</a:t>
            </a:r>
            <a:r>
              <a:rPr lang="zh-CN" altLang="zh-CN" dirty="0"/>
              <a:t>＞</a:t>
            </a:r>
            <a:r>
              <a:rPr lang="en-US" altLang="zh-CN" dirty="0"/>
              <a:t>LD</a:t>
            </a:r>
            <a:r>
              <a:rPr lang="en-US" altLang="zh-CN" baseline="-25000" dirty="0"/>
              <a:t>4</a:t>
            </a:r>
            <a:r>
              <a:rPr lang="zh-CN" altLang="zh-CN" dirty="0"/>
              <a:t>的情况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骨骼肌疾病</a:t>
            </a:r>
            <a:r>
              <a:rPr lang="zh-CN" altLang="en-US" dirty="0" smtClean="0"/>
              <a:t>：</a:t>
            </a:r>
            <a:r>
              <a:rPr lang="en-US" altLang="zh-CN" dirty="0" smtClean="0"/>
              <a:t>LD</a:t>
            </a:r>
            <a:r>
              <a:rPr lang="en-US" altLang="zh-CN" baseline="-25000" dirty="0" smtClean="0"/>
              <a:t>5</a:t>
            </a:r>
            <a:r>
              <a:rPr lang="zh-CN" altLang="zh-CN" dirty="0"/>
              <a:t>＞</a:t>
            </a:r>
            <a:r>
              <a:rPr lang="en-US" altLang="zh-CN" dirty="0" smtClean="0"/>
              <a:t>LD</a:t>
            </a:r>
            <a:r>
              <a:rPr lang="en-US" altLang="zh-CN" baseline="-25000" dirty="0" smtClean="0"/>
              <a:t>4</a:t>
            </a:r>
          </a:p>
          <a:p>
            <a:pPr lvl="4"/>
            <a:r>
              <a:rPr lang="zh-CN" altLang="en-US" dirty="0"/>
              <a:t>其他</a:t>
            </a:r>
            <a:endParaRPr lang="en-US" altLang="zh-CN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0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．血清钠升高</a:t>
            </a:r>
          </a:p>
          <a:p>
            <a:pPr lvl="2"/>
            <a:r>
              <a:rPr lang="zh-CN" altLang="zh-CN" dirty="0"/>
              <a:t>摄入过多</a:t>
            </a:r>
          </a:p>
          <a:p>
            <a:pPr lvl="2"/>
            <a:r>
              <a:rPr lang="zh-CN" altLang="zh-CN" dirty="0"/>
              <a:t>体内水分摄入过少或丢失过多</a:t>
            </a:r>
          </a:p>
          <a:p>
            <a:pPr lvl="2"/>
            <a:r>
              <a:rPr lang="zh-CN" altLang="zh-CN" dirty="0"/>
              <a:t>肾上腺皮质功能亢进症</a:t>
            </a:r>
          </a:p>
          <a:p>
            <a:pPr lvl="2"/>
            <a:r>
              <a:rPr lang="zh-CN" altLang="zh-CN" dirty="0"/>
              <a:t>脑外伤、脑血管意外、垂体肿瘤等可产生脑性高钠血症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6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．血清氯降低</a:t>
            </a:r>
          </a:p>
          <a:p>
            <a:pPr lvl="2"/>
            <a:r>
              <a:rPr lang="zh-CN" altLang="zh-CN" dirty="0"/>
              <a:t>摄入不足：饥饿、营养不良、出汗过多、低盐治疗后</a:t>
            </a:r>
          </a:p>
          <a:p>
            <a:pPr lvl="2"/>
            <a:r>
              <a:rPr lang="zh-CN" altLang="zh-CN" dirty="0"/>
              <a:t>丢失过多：严重的呕吐、腹泻、胃肠道引流引；反复使用利尿剂；肾上腺皮质功能减退；糖尿病酸中毒等</a:t>
            </a:r>
          </a:p>
          <a:p>
            <a:pPr lvl="2"/>
            <a:r>
              <a:rPr lang="zh-CN" altLang="zh-CN" dirty="0"/>
              <a:t>转移过多：急性肾炎、肾小管疾病、酸中毒等</a:t>
            </a:r>
          </a:p>
          <a:p>
            <a:pPr lvl="2"/>
            <a:r>
              <a:rPr lang="zh-CN" altLang="zh-CN" dirty="0"/>
              <a:t>水摄入过多：如尿崩症，导致稀释性低血氯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0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6</a:t>
            </a:r>
            <a:r>
              <a:rPr lang="zh-CN" altLang="zh-CN" dirty="0"/>
              <a:t>．血清氯升高</a:t>
            </a:r>
          </a:p>
          <a:p>
            <a:pPr lvl="2"/>
            <a:r>
              <a:rPr lang="zh-CN" altLang="zh-CN" dirty="0"/>
              <a:t>摄入过多：过量补充</a:t>
            </a:r>
            <a:r>
              <a:rPr lang="en-US" altLang="zh-CN" dirty="0" err="1"/>
              <a:t>NaCl</a:t>
            </a:r>
            <a:r>
              <a:rPr lang="zh-CN" altLang="zh-CN" dirty="0"/>
              <a:t>液、</a:t>
            </a:r>
            <a:r>
              <a:rPr lang="en-US" altLang="zh-CN" dirty="0" err="1"/>
              <a:t>CaCl</a:t>
            </a:r>
            <a:r>
              <a:rPr lang="zh-CN" altLang="zh-CN" dirty="0"/>
              <a:t>液、</a:t>
            </a:r>
            <a:r>
              <a:rPr lang="en-US" altLang="zh-CN" dirty="0"/>
              <a:t>NH</a:t>
            </a:r>
            <a:r>
              <a:rPr lang="en-US" altLang="zh-CN" baseline="-25000" dirty="0"/>
              <a:t>4</a:t>
            </a:r>
            <a:r>
              <a:rPr lang="en-US" altLang="zh-CN" dirty="0"/>
              <a:t>Cl</a:t>
            </a:r>
            <a:r>
              <a:rPr lang="zh-CN" altLang="zh-CN" dirty="0"/>
              <a:t>液等</a:t>
            </a:r>
          </a:p>
          <a:p>
            <a:pPr lvl="2"/>
            <a:r>
              <a:rPr lang="zh-CN" altLang="zh-CN" dirty="0"/>
              <a:t>排泄减少：泌尿道阻塞、急性肾小球肾炎无尿者、肾血流量减少如充血性心力衰竭等</a:t>
            </a:r>
          </a:p>
          <a:p>
            <a:pPr lvl="2"/>
            <a:r>
              <a:rPr lang="zh-CN" altLang="zh-CN" dirty="0"/>
              <a:t>脱水：腹泻、呕吐、出汗等导致血氯浓缩性升高</a:t>
            </a:r>
          </a:p>
          <a:p>
            <a:pPr lvl="2"/>
            <a:r>
              <a:rPr lang="zh-CN" altLang="zh-CN" dirty="0"/>
              <a:t>换气过度所致的呼吸性碱中毒</a:t>
            </a:r>
          </a:p>
          <a:p>
            <a:pPr lvl="2"/>
            <a:r>
              <a:rPr lang="zh-CN" altLang="zh-CN" dirty="0"/>
              <a:t>肾上腺皮质功能亢进，肾小管对</a:t>
            </a:r>
            <a:r>
              <a:rPr lang="en-US" altLang="zh-CN" dirty="0" err="1"/>
              <a:t>NaCl</a:t>
            </a:r>
            <a:r>
              <a:rPr lang="zh-CN" altLang="zh-CN" dirty="0"/>
              <a:t>重吸收增加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1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（二）血清钙、磷测定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血清总钙：</a:t>
            </a:r>
            <a:r>
              <a:rPr lang="en-US" altLang="zh-CN" dirty="0"/>
              <a:t> 2.25</a:t>
            </a:r>
            <a:r>
              <a:rPr lang="zh-CN" altLang="zh-CN" dirty="0"/>
              <a:t>～</a:t>
            </a:r>
            <a:r>
              <a:rPr lang="en-US" altLang="zh-CN" dirty="0"/>
              <a:t>2.58mmol/L</a:t>
            </a:r>
            <a:endParaRPr lang="zh-CN" altLang="zh-CN" dirty="0"/>
          </a:p>
          <a:p>
            <a:pPr lvl="2"/>
            <a:r>
              <a:rPr lang="zh-CN" altLang="zh-CN" dirty="0"/>
              <a:t>血清离子钙：</a:t>
            </a:r>
            <a:r>
              <a:rPr lang="en-US" altLang="zh-CN" dirty="0"/>
              <a:t>1.10</a:t>
            </a:r>
            <a:r>
              <a:rPr lang="zh-CN" altLang="zh-CN" dirty="0"/>
              <a:t>～</a:t>
            </a:r>
            <a:r>
              <a:rPr lang="en-US" altLang="zh-CN" dirty="0"/>
              <a:t>1.34mmol/L</a:t>
            </a:r>
            <a:r>
              <a:rPr lang="zh-CN" altLang="zh-CN" dirty="0"/>
              <a:t>（约占总钙的</a:t>
            </a:r>
            <a:r>
              <a:rPr lang="en-US" altLang="zh-CN" dirty="0"/>
              <a:t>50%</a:t>
            </a:r>
            <a:r>
              <a:rPr lang="zh-CN" altLang="zh-CN" dirty="0"/>
              <a:t>）</a:t>
            </a:r>
          </a:p>
          <a:p>
            <a:pPr lvl="2"/>
            <a:r>
              <a:rPr lang="zh-CN" altLang="zh-CN" dirty="0"/>
              <a:t>血清磷：</a:t>
            </a:r>
            <a:r>
              <a:rPr lang="en-US" altLang="zh-CN" dirty="0"/>
              <a:t>0.97</a:t>
            </a:r>
            <a:r>
              <a:rPr lang="zh-CN" altLang="zh-CN" dirty="0"/>
              <a:t>～</a:t>
            </a:r>
            <a:r>
              <a:rPr lang="en-US" altLang="zh-CN" dirty="0"/>
              <a:t>1.61mmol/L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临床意义</a:t>
            </a:r>
          </a:p>
          <a:p>
            <a:pPr marL="91440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．血钙增高</a:t>
            </a:r>
          </a:p>
          <a:p>
            <a:pPr lvl="3"/>
            <a:r>
              <a:rPr lang="zh-CN" altLang="zh-CN" dirty="0"/>
              <a:t>摄入过多：静脉用钙过量、大量饮用牛奶、结节病等由于肠道过量吸收钙引起血钙过高</a:t>
            </a:r>
          </a:p>
          <a:p>
            <a:pPr lvl="3"/>
            <a:r>
              <a:rPr lang="zh-CN" altLang="zh-CN" dirty="0"/>
              <a:t>溶骨作用增强</a:t>
            </a:r>
          </a:p>
          <a:p>
            <a:pPr lvl="3"/>
            <a:r>
              <a:rPr lang="zh-CN" altLang="zh-CN" dirty="0"/>
              <a:t>钙吸收作用增加</a:t>
            </a:r>
          </a:p>
          <a:p>
            <a:pPr lvl="3"/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r>
              <a:rPr lang="zh-CN" altLang="zh-CN" dirty="0" smtClean="0"/>
              <a:t>：</a:t>
            </a:r>
            <a:r>
              <a:rPr lang="zh-CN" altLang="zh-CN" dirty="0"/>
              <a:t>婴儿原发性高钙血症，</a:t>
            </a:r>
            <a:r>
              <a:rPr lang="en-US" altLang="zh-CN" dirty="0"/>
              <a:t>Addison</a:t>
            </a:r>
            <a:r>
              <a:rPr lang="zh-CN" altLang="zh-CN" dirty="0"/>
              <a:t>病等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．血钙降低</a:t>
            </a:r>
          </a:p>
          <a:p>
            <a:pPr lvl="3"/>
            <a:r>
              <a:rPr lang="zh-CN" altLang="zh-CN" dirty="0"/>
              <a:t>摄入不足或吸收不良</a:t>
            </a:r>
          </a:p>
          <a:p>
            <a:pPr lvl="3"/>
            <a:r>
              <a:rPr lang="zh-CN" altLang="zh-CN" dirty="0"/>
              <a:t>成骨作用增加</a:t>
            </a:r>
          </a:p>
          <a:p>
            <a:pPr lvl="3"/>
            <a:r>
              <a:rPr lang="zh-CN" altLang="zh-CN" dirty="0"/>
              <a:t>钙吸收作用减少</a:t>
            </a:r>
          </a:p>
          <a:p>
            <a:pPr lvl="3"/>
            <a:r>
              <a:rPr lang="zh-CN" altLang="zh-CN" dirty="0" smtClean="0"/>
              <a:t>肾疾病</a:t>
            </a:r>
            <a:r>
              <a:rPr lang="zh-CN" altLang="zh-CN" dirty="0"/>
              <a:t>：急慢性肾衰竭、肾性佝偻病、肾病综合征、低蛋白血症、肾小管性酸中毒</a:t>
            </a:r>
          </a:p>
          <a:p>
            <a:pPr lvl="3"/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r>
              <a:rPr lang="zh-CN" altLang="zh-CN" dirty="0" smtClean="0"/>
              <a:t>：</a:t>
            </a:r>
            <a:r>
              <a:rPr lang="zh-CN" altLang="zh-CN" dirty="0"/>
              <a:t>坏死性胰腺炎、妊娠、大量输血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．血磷减低</a:t>
            </a:r>
          </a:p>
          <a:p>
            <a:pPr lvl="3"/>
            <a:r>
              <a:rPr lang="zh-CN" altLang="zh-CN" dirty="0"/>
              <a:t>摄入不足或吸收不良</a:t>
            </a:r>
          </a:p>
          <a:p>
            <a:pPr lvl="3"/>
            <a:r>
              <a:rPr lang="zh-CN" altLang="zh-CN" dirty="0"/>
              <a:t>丢失</a:t>
            </a:r>
            <a:r>
              <a:rPr lang="zh-CN" altLang="zh-CN" dirty="0" smtClean="0"/>
              <a:t>过多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呕吐</a:t>
            </a:r>
            <a:r>
              <a:rPr lang="zh-CN" altLang="zh-CN" dirty="0"/>
              <a:t>和</a:t>
            </a:r>
            <a:r>
              <a:rPr lang="zh-CN" altLang="zh-CN" dirty="0" smtClean="0"/>
              <a:t>腹泻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血液透析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肾小管性酸中毒</a:t>
            </a:r>
            <a:r>
              <a:rPr lang="zh-CN" altLang="en-US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磷</a:t>
            </a:r>
            <a:r>
              <a:rPr lang="zh-CN" altLang="zh-CN" dirty="0"/>
              <a:t>转入细胞</a:t>
            </a:r>
            <a:r>
              <a:rPr lang="zh-CN" altLang="zh-CN" dirty="0" smtClean="0"/>
              <a:t>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r>
              <a:rPr lang="zh-CN" altLang="zh-CN" dirty="0" smtClean="0"/>
              <a:t>：</a:t>
            </a:r>
            <a:r>
              <a:rPr lang="zh-CN" altLang="zh-CN" dirty="0"/>
              <a:t>酒精中毒；糖尿病酮症酸中毒；甲状旁腺功能亢进；维生素</a:t>
            </a:r>
            <a:r>
              <a:rPr lang="en-US" altLang="zh-CN" dirty="0"/>
              <a:t>D</a:t>
            </a:r>
            <a:r>
              <a:rPr lang="zh-CN" altLang="zh-CN" dirty="0"/>
              <a:t>抵抗性佝偻病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．血磷升高</a:t>
            </a:r>
          </a:p>
          <a:p>
            <a:pPr lvl="3"/>
            <a:r>
              <a:rPr lang="zh-CN" altLang="zh-CN" dirty="0"/>
              <a:t>内分泌疾病：甲状旁腺功能减退症、假性甲状旁腺功能减退症、甲状腺功能</a:t>
            </a:r>
            <a:r>
              <a:rPr lang="zh-CN" altLang="zh-CN" dirty="0" smtClean="0"/>
              <a:t>减低</a:t>
            </a:r>
            <a:endParaRPr lang="zh-CN" altLang="zh-CN" dirty="0"/>
          </a:p>
          <a:p>
            <a:pPr lvl="3"/>
            <a:r>
              <a:rPr lang="zh-CN" altLang="zh-CN" dirty="0"/>
              <a:t>肾排泄受阻：肾衰竭、尿毒症或慢性肾炎晚期等磷酸盐排泄障碍，使血磷滞留</a:t>
            </a:r>
          </a:p>
          <a:p>
            <a:pPr lvl="3"/>
            <a:r>
              <a:rPr lang="zh-CN" altLang="zh-CN" dirty="0"/>
              <a:t>维生素</a:t>
            </a:r>
            <a:r>
              <a:rPr lang="en-US" altLang="zh-CN" dirty="0"/>
              <a:t>D</a:t>
            </a:r>
            <a:r>
              <a:rPr lang="zh-CN" altLang="zh-CN" dirty="0"/>
              <a:t>过多时，促进肠道吸收钙磷，血清钙磷均可升高</a:t>
            </a:r>
          </a:p>
          <a:p>
            <a:pPr lvl="3"/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r>
              <a:rPr lang="zh-CN" altLang="zh-CN" dirty="0" smtClean="0"/>
              <a:t>：</a:t>
            </a:r>
            <a:r>
              <a:rPr lang="zh-CN" altLang="zh-CN" dirty="0"/>
              <a:t>肢端肥大症、多发性骨髓瘤、继发性骨癌、骨折愈合期、</a:t>
            </a:r>
            <a:r>
              <a:rPr lang="en-US" altLang="zh-CN" dirty="0"/>
              <a:t>Addison</a:t>
            </a:r>
            <a:r>
              <a:rPr lang="zh-CN" altLang="zh-CN" dirty="0"/>
              <a:t>病、急性肝坏死、粒细胞白血病等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</a:t>
            </a:r>
            <a:r>
              <a:rPr lang="zh-CN" altLang="zh-CN" dirty="0" smtClean="0"/>
              <a:t>血气分析</a:t>
            </a:r>
            <a:endParaRPr lang="en-US" altLang="zh-CN" dirty="0" smtClean="0"/>
          </a:p>
          <a:p>
            <a:pPr lvl="1"/>
            <a:r>
              <a:rPr lang="zh-CN" altLang="zh-CN" dirty="0"/>
              <a:t>标本采集</a:t>
            </a:r>
          </a:p>
          <a:p>
            <a:pPr lvl="2"/>
            <a:r>
              <a:rPr lang="zh-CN" altLang="zh-CN" dirty="0"/>
              <a:t>一般用动脉血或动脉化毛细血管血作为标本</a:t>
            </a:r>
          </a:p>
          <a:p>
            <a:pPr lvl="2"/>
            <a:r>
              <a:rPr lang="zh-CN" altLang="zh-CN" dirty="0"/>
              <a:t>抽取血液，不可有气泡，并立即将针头插入小橡皮塞以隔绝</a:t>
            </a:r>
            <a:r>
              <a:rPr lang="zh-CN" altLang="zh-CN" dirty="0" smtClean="0"/>
              <a:t>空气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双手</a:t>
            </a:r>
            <a:r>
              <a:rPr lang="zh-CN" altLang="zh-CN" dirty="0"/>
              <a:t>搓动注射器，使肝素与血液充分混</a:t>
            </a:r>
            <a:r>
              <a:rPr lang="zh-CN" altLang="zh-CN" dirty="0" smtClean="0"/>
              <a:t>匀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10min</a:t>
            </a:r>
            <a:r>
              <a:rPr lang="zh-CN" altLang="zh-CN" dirty="0"/>
              <a:t>内送检</a:t>
            </a:r>
          </a:p>
          <a:p>
            <a:pPr lvl="2"/>
            <a:r>
              <a:rPr lang="zh-CN" altLang="zh-CN" dirty="0"/>
              <a:t>若不能及时检测，应将标本置于</a:t>
            </a:r>
            <a:r>
              <a:rPr lang="en-US" altLang="zh-CN" dirty="0"/>
              <a:t>0</a:t>
            </a:r>
            <a:r>
              <a:rPr lang="zh-CN" altLang="zh-CN" dirty="0"/>
              <a:t>～</a:t>
            </a:r>
            <a:r>
              <a:rPr lang="en-US" altLang="zh-CN" dirty="0"/>
              <a:t>4°C</a:t>
            </a:r>
            <a:r>
              <a:rPr lang="zh-CN" altLang="zh-CN" dirty="0"/>
              <a:t>冰水中保存，最多不超过</a:t>
            </a:r>
            <a:r>
              <a:rPr lang="en-US" altLang="zh-CN" dirty="0"/>
              <a:t>2h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en-US" altLang="zh-CN" dirty="0" smtClean="0"/>
              <a:t>pH  			7.35</a:t>
            </a:r>
            <a:r>
              <a:rPr lang="zh-CN" altLang="zh-CN" dirty="0"/>
              <a:t>～</a:t>
            </a:r>
            <a:r>
              <a:rPr lang="en-US" altLang="zh-CN" dirty="0" smtClean="0"/>
              <a:t>7.45</a:t>
            </a:r>
          </a:p>
          <a:p>
            <a:pPr lvl="2"/>
            <a:r>
              <a:rPr lang="en-US" altLang="zh-CN" dirty="0" smtClean="0"/>
              <a:t>PaO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		95</a:t>
            </a:r>
            <a:r>
              <a:rPr lang="zh-CN" altLang="zh-CN" dirty="0"/>
              <a:t>～</a:t>
            </a:r>
            <a:r>
              <a:rPr lang="en-US" altLang="zh-CN" dirty="0" smtClean="0"/>
              <a:t>100mmHg</a:t>
            </a:r>
          </a:p>
          <a:p>
            <a:pPr lvl="2"/>
            <a:r>
              <a:rPr lang="en-US" altLang="zh-CN" dirty="0" smtClean="0"/>
              <a:t>PaCO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		35</a:t>
            </a:r>
            <a:r>
              <a:rPr lang="zh-CN" altLang="zh-CN" dirty="0"/>
              <a:t>～</a:t>
            </a:r>
            <a:r>
              <a:rPr lang="en-US" altLang="zh-CN" dirty="0" smtClean="0"/>
              <a:t>45mmHg</a:t>
            </a:r>
          </a:p>
          <a:p>
            <a:pPr lvl="2"/>
            <a:r>
              <a:rPr lang="en-US" altLang="zh-CN" dirty="0" smtClean="0"/>
              <a:t>SaO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		95</a:t>
            </a:r>
            <a:r>
              <a:rPr lang="en-US" altLang="zh-CN" dirty="0"/>
              <a:t>%</a:t>
            </a:r>
            <a:r>
              <a:rPr lang="zh-CN" altLang="zh-CN" dirty="0"/>
              <a:t>～</a:t>
            </a:r>
            <a:r>
              <a:rPr lang="en-US" altLang="zh-CN" dirty="0"/>
              <a:t>99</a:t>
            </a:r>
            <a:r>
              <a:rPr lang="zh-CN" altLang="zh-CN" dirty="0" smtClean="0"/>
              <a:t>％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T-CO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		23</a:t>
            </a:r>
            <a:r>
              <a:rPr lang="zh-CN" altLang="zh-CN" dirty="0"/>
              <a:t>～</a:t>
            </a:r>
            <a:r>
              <a:rPr lang="en-US" altLang="zh-CN" dirty="0"/>
              <a:t>29mmol/L</a:t>
            </a:r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0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（二）心肌蛋白测定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．肌钙蛋白</a:t>
            </a:r>
            <a:r>
              <a:rPr lang="en-US" altLang="zh-CN" dirty="0"/>
              <a:t>T</a:t>
            </a:r>
            <a:r>
              <a:rPr lang="zh-CN" altLang="zh-CN" dirty="0"/>
              <a:t>和肌钙蛋白</a:t>
            </a:r>
            <a:r>
              <a:rPr lang="en-US" altLang="zh-CN" dirty="0"/>
              <a:t>I</a:t>
            </a:r>
            <a:r>
              <a:rPr lang="zh-CN" altLang="zh-CN" dirty="0"/>
              <a:t>测定</a:t>
            </a:r>
            <a:r>
              <a:rPr lang="en-US" altLang="zh-CN" dirty="0"/>
              <a:t>  </a:t>
            </a:r>
            <a:endParaRPr lang="zh-CN" altLang="zh-CN" dirty="0"/>
          </a:p>
          <a:p>
            <a:pPr lvl="2"/>
            <a:r>
              <a:rPr lang="zh-CN" altLang="zh-CN" dirty="0" smtClean="0"/>
              <a:t>标本采集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血清</a:t>
            </a:r>
            <a:r>
              <a:rPr lang="zh-CN" altLang="zh-CN" dirty="0"/>
              <a:t>或全血标本测定，血清用黄色或红色管帽真空采血管采血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全</a:t>
            </a:r>
            <a:r>
              <a:rPr lang="zh-CN" altLang="zh-CN" dirty="0"/>
              <a:t>血标本用紫色管帽真空采血管采血，主要用于床旁</a:t>
            </a:r>
            <a:r>
              <a:rPr lang="zh-CN" altLang="zh-CN" dirty="0" smtClean="0"/>
              <a:t>检查</a:t>
            </a:r>
            <a:endParaRPr lang="zh-CN" altLang="zh-CN" dirty="0"/>
          </a:p>
          <a:p>
            <a:pPr lvl="2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 </a:t>
            </a:r>
            <a:r>
              <a:rPr lang="en-US" altLang="zh-CN" dirty="0" err="1"/>
              <a:t>cTnT</a:t>
            </a:r>
            <a:r>
              <a:rPr lang="zh-CN" altLang="zh-CN" dirty="0"/>
              <a:t>：</a:t>
            </a:r>
            <a:r>
              <a:rPr lang="en-US" altLang="zh-CN" dirty="0"/>
              <a:t>0.02</a:t>
            </a:r>
            <a:r>
              <a:rPr lang="zh-CN" altLang="zh-CN" dirty="0"/>
              <a:t>～</a:t>
            </a:r>
            <a:r>
              <a:rPr lang="en-US" altLang="zh-CN" dirty="0" smtClean="0"/>
              <a:t>0.13µg/L</a:t>
            </a:r>
          </a:p>
          <a:p>
            <a:pPr lvl="3"/>
            <a:r>
              <a:rPr lang="en-US" altLang="zh-CN" dirty="0" err="1" smtClean="0"/>
              <a:t>cTnI</a:t>
            </a:r>
            <a:r>
              <a:rPr lang="zh-CN" altLang="en-US" dirty="0" smtClean="0"/>
              <a:t>：</a:t>
            </a:r>
            <a:r>
              <a:rPr lang="zh-CN" altLang="zh-CN" dirty="0" smtClean="0"/>
              <a:t>＜</a:t>
            </a:r>
            <a:r>
              <a:rPr lang="en-US" altLang="zh-CN" dirty="0" smtClean="0"/>
              <a:t>0.2µg/L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300"/>
              </a:spcBef>
            </a:pPr>
            <a:r>
              <a:rPr lang="zh-CN" altLang="zh-CN" dirty="0"/>
              <a:t>临床意义</a:t>
            </a:r>
          </a:p>
          <a:p>
            <a:pPr marL="914400" lvl="2" indent="0">
              <a:spcBef>
                <a:spcPts val="30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pH</a:t>
            </a:r>
            <a:r>
              <a:rPr lang="zh-CN" altLang="zh-CN" dirty="0" smtClean="0"/>
              <a:t>值</a:t>
            </a:r>
            <a:endParaRPr lang="en-US" altLang="zh-CN" dirty="0" smtClean="0"/>
          </a:p>
          <a:p>
            <a:pPr lvl="3">
              <a:spcBef>
                <a:spcPts val="300"/>
              </a:spcBef>
            </a:pPr>
            <a:r>
              <a:rPr lang="en-US" altLang="zh-CN" dirty="0" smtClean="0"/>
              <a:t>pH</a:t>
            </a:r>
            <a:r>
              <a:rPr lang="zh-CN" altLang="zh-CN" dirty="0"/>
              <a:t>值＜</a:t>
            </a:r>
            <a:r>
              <a:rPr lang="en-US" altLang="zh-CN" dirty="0" smtClean="0"/>
              <a:t>7.35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失</a:t>
            </a:r>
            <a:r>
              <a:rPr lang="zh-CN" altLang="zh-CN" dirty="0"/>
              <a:t>代偿性</a:t>
            </a:r>
            <a:r>
              <a:rPr lang="zh-CN" altLang="zh-CN" dirty="0" smtClean="0"/>
              <a:t>酸中毒</a:t>
            </a:r>
            <a:endParaRPr lang="en-US" altLang="zh-CN" dirty="0" smtClean="0"/>
          </a:p>
          <a:p>
            <a:pPr lvl="3">
              <a:spcBef>
                <a:spcPts val="300"/>
              </a:spcBef>
            </a:pPr>
            <a:r>
              <a:rPr lang="en-US" altLang="zh-CN" dirty="0" smtClean="0"/>
              <a:t>pH</a:t>
            </a:r>
            <a:r>
              <a:rPr lang="zh-CN" altLang="zh-CN" dirty="0"/>
              <a:t>值＞</a:t>
            </a:r>
            <a:r>
              <a:rPr lang="en-US" altLang="zh-CN" dirty="0" smtClean="0"/>
              <a:t>7.45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失</a:t>
            </a:r>
            <a:r>
              <a:rPr lang="zh-CN" altLang="zh-CN" dirty="0"/>
              <a:t>代偿性碱</a:t>
            </a:r>
            <a:r>
              <a:rPr lang="zh-CN" altLang="zh-CN" dirty="0" smtClean="0"/>
              <a:t>中毒</a:t>
            </a:r>
            <a:endParaRPr lang="en-US" altLang="zh-CN" dirty="0" smtClean="0"/>
          </a:p>
          <a:p>
            <a:pPr marL="914400" lvl="2" indent="0">
              <a:spcBef>
                <a:spcPts val="300"/>
              </a:spcBef>
              <a:buNone/>
            </a:pPr>
            <a:r>
              <a:rPr lang="en-US" altLang="zh-CN" dirty="0"/>
              <a:t>2</a:t>
            </a:r>
            <a:r>
              <a:rPr lang="zh-CN" altLang="zh-CN" dirty="0"/>
              <a:t>．</a:t>
            </a:r>
            <a:r>
              <a:rPr lang="en-US" altLang="zh-CN" dirty="0"/>
              <a:t>PaCO</a:t>
            </a:r>
            <a:r>
              <a:rPr lang="en-US" altLang="zh-CN" baseline="-25000" dirty="0"/>
              <a:t>2 </a:t>
            </a:r>
            <a:endParaRPr lang="en-US" altLang="zh-CN" dirty="0"/>
          </a:p>
          <a:p>
            <a:pPr lvl="3">
              <a:spcBef>
                <a:spcPts val="300"/>
              </a:spcBef>
            </a:pPr>
            <a:r>
              <a:rPr lang="zh-CN" altLang="en-US" dirty="0"/>
              <a:t>判断</a:t>
            </a:r>
            <a:r>
              <a:rPr lang="zh-CN" altLang="zh-CN" dirty="0"/>
              <a:t>有否呼吸性酸、碱失衡及其代偿反应</a:t>
            </a:r>
            <a:endParaRPr lang="en-US" altLang="zh-CN" dirty="0"/>
          </a:p>
          <a:p>
            <a:pPr lvl="4">
              <a:spcBef>
                <a:spcPts val="300"/>
              </a:spcBef>
            </a:pPr>
            <a:r>
              <a:rPr lang="en-US" altLang="zh-CN" dirty="0"/>
              <a:t>PaCO</a:t>
            </a:r>
            <a:r>
              <a:rPr lang="en-US" altLang="zh-CN" baseline="-25000" dirty="0"/>
              <a:t>2</a:t>
            </a:r>
            <a:r>
              <a:rPr lang="zh-CN" altLang="zh-CN" dirty="0"/>
              <a:t>＜</a:t>
            </a:r>
            <a:r>
              <a:rPr lang="en-US" altLang="zh-CN" dirty="0"/>
              <a:t>35mmHg</a:t>
            </a:r>
            <a:r>
              <a:rPr lang="zh-CN" altLang="zh-CN" dirty="0"/>
              <a:t>提示通气过度，存在呼吸性碱中毒</a:t>
            </a:r>
            <a:endParaRPr lang="en-US" altLang="zh-CN" dirty="0"/>
          </a:p>
          <a:p>
            <a:pPr lvl="4">
              <a:spcBef>
                <a:spcPts val="300"/>
              </a:spcBef>
            </a:pPr>
            <a:r>
              <a:rPr lang="en-US" altLang="zh-CN" dirty="0"/>
              <a:t>PaCO</a:t>
            </a:r>
            <a:r>
              <a:rPr lang="en-US" altLang="zh-CN" baseline="-25000" dirty="0"/>
              <a:t>2</a:t>
            </a:r>
            <a:r>
              <a:rPr lang="zh-CN" altLang="zh-CN" dirty="0"/>
              <a:t>＞</a:t>
            </a:r>
            <a:r>
              <a:rPr lang="en-US" altLang="zh-CN" dirty="0"/>
              <a:t>50mmHg</a:t>
            </a:r>
            <a:r>
              <a:rPr lang="zh-CN" altLang="zh-CN" dirty="0"/>
              <a:t>提示存在呼吸性酸中毒</a:t>
            </a:r>
            <a:endParaRPr lang="en-US" altLang="zh-CN" dirty="0"/>
          </a:p>
          <a:p>
            <a:pPr lvl="4">
              <a:spcBef>
                <a:spcPts val="300"/>
              </a:spcBef>
            </a:pPr>
            <a:r>
              <a:rPr lang="zh-CN" altLang="en-US" dirty="0"/>
              <a:t>呼吸代偿</a:t>
            </a:r>
            <a:endParaRPr lang="en-US" altLang="zh-CN" dirty="0"/>
          </a:p>
          <a:p>
            <a:pPr lvl="5">
              <a:spcBef>
                <a:spcPts val="300"/>
              </a:spcBef>
            </a:pPr>
            <a:r>
              <a:rPr lang="zh-CN" altLang="zh-CN" dirty="0"/>
              <a:t>代谢性酸中毒时</a:t>
            </a:r>
            <a:r>
              <a:rPr lang="zh-CN" altLang="en-US" dirty="0"/>
              <a:t>，</a:t>
            </a:r>
            <a:r>
              <a:rPr lang="en-US" altLang="zh-CN" dirty="0"/>
              <a:t>PaCO</a:t>
            </a:r>
            <a:r>
              <a:rPr lang="en-US" altLang="zh-CN" baseline="-25000" dirty="0"/>
              <a:t>2</a:t>
            </a:r>
            <a:r>
              <a:rPr lang="zh-CN" altLang="zh-CN" dirty="0"/>
              <a:t>减低</a:t>
            </a:r>
            <a:endParaRPr lang="en-US" altLang="zh-CN" dirty="0"/>
          </a:p>
          <a:p>
            <a:pPr lvl="5">
              <a:spcBef>
                <a:spcPts val="300"/>
              </a:spcBef>
            </a:pPr>
            <a:r>
              <a:rPr lang="zh-CN" altLang="zh-CN" dirty="0"/>
              <a:t>代谢性碱中毒时</a:t>
            </a:r>
            <a:r>
              <a:rPr lang="zh-CN" altLang="en-US" dirty="0"/>
              <a:t>，</a:t>
            </a:r>
            <a:r>
              <a:rPr lang="en-US" altLang="zh-CN" dirty="0"/>
              <a:t>PaCO</a:t>
            </a:r>
            <a:r>
              <a:rPr lang="en-US" altLang="zh-CN" baseline="-25000" dirty="0"/>
              <a:t>2</a:t>
            </a:r>
            <a:r>
              <a:rPr lang="zh-CN" altLang="zh-CN" dirty="0"/>
              <a:t>增高</a:t>
            </a:r>
            <a:endParaRPr lang="en-US" altLang="zh-CN" dirty="0"/>
          </a:p>
          <a:p>
            <a:pPr lvl="3">
              <a:spcBef>
                <a:spcPts val="300"/>
              </a:spcBef>
            </a:pPr>
            <a:endParaRPr lang="zh-CN" altLang="zh-CN" dirty="0"/>
          </a:p>
          <a:p>
            <a:pPr>
              <a:spcBef>
                <a:spcPts val="3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4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zh-CN" dirty="0" smtClean="0"/>
              <a:t>判断</a:t>
            </a:r>
            <a:r>
              <a:rPr lang="zh-CN" altLang="zh-CN" dirty="0"/>
              <a:t>肺泡通气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PaCO</a:t>
            </a:r>
            <a:r>
              <a:rPr lang="en-US" altLang="zh-CN" baseline="-25000" dirty="0" smtClean="0"/>
              <a:t>2</a:t>
            </a:r>
            <a:r>
              <a:rPr lang="zh-CN" altLang="zh-CN" dirty="0" smtClean="0"/>
              <a:t>增高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提示</a:t>
            </a:r>
            <a:r>
              <a:rPr lang="zh-CN" altLang="zh-CN" dirty="0"/>
              <a:t>肺泡通气不足，</a:t>
            </a:r>
            <a:r>
              <a:rPr lang="en-US" altLang="zh-CN" dirty="0"/>
              <a:t>CO</a:t>
            </a:r>
            <a:r>
              <a:rPr lang="en-US" altLang="zh-CN" baseline="-25000" dirty="0"/>
              <a:t>2</a:t>
            </a:r>
            <a:r>
              <a:rPr lang="zh-CN" altLang="zh-CN" dirty="0" smtClean="0"/>
              <a:t>潴留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PaCO</a:t>
            </a:r>
            <a:r>
              <a:rPr lang="en-US" altLang="zh-CN" baseline="-25000" dirty="0" smtClean="0"/>
              <a:t>2</a:t>
            </a:r>
            <a:r>
              <a:rPr lang="zh-CN" altLang="zh-CN" dirty="0" smtClean="0"/>
              <a:t>减低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提示</a:t>
            </a:r>
            <a:r>
              <a:rPr lang="zh-CN" altLang="zh-CN" dirty="0"/>
              <a:t>肺泡通气过度，</a:t>
            </a:r>
            <a:r>
              <a:rPr lang="en-US" altLang="zh-CN" dirty="0"/>
              <a:t>CO</a:t>
            </a:r>
            <a:r>
              <a:rPr lang="en-US" altLang="zh-CN" baseline="-25000" dirty="0"/>
              <a:t>2</a:t>
            </a:r>
            <a:r>
              <a:rPr lang="zh-CN" altLang="zh-CN" dirty="0"/>
              <a:t>排出</a:t>
            </a:r>
            <a:r>
              <a:rPr lang="zh-CN" altLang="zh-CN" dirty="0" smtClean="0"/>
              <a:t>过多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判断</a:t>
            </a:r>
            <a:r>
              <a:rPr lang="zh-CN" altLang="zh-CN" dirty="0"/>
              <a:t>呼吸衰竭及其</a:t>
            </a:r>
            <a:r>
              <a:rPr lang="zh-CN" altLang="zh-CN" dirty="0" smtClean="0"/>
              <a:t>类型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PaCO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＞</a:t>
            </a:r>
            <a:r>
              <a:rPr lang="en-US" altLang="zh-CN" dirty="0"/>
              <a:t>50mmHg</a:t>
            </a:r>
            <a:r>
              <a:rPr lang="zh-CN" altLang="zh-CN" dirty="0"/>
              <a:t>，提示为</a:t>
            </a:r>
            <a:r>
              <a:rPr lang="en-US" altLang="zh-CN" dirty="0"/>
              <a:t>II</a:t>
            </a:r>
            <a:r>
              <a:rPr lang="zh-CN" altLang="zh-CN" dirty="0"/>
              <a:t>型</a:t>
            </a:r>
            <a:r>
              <a:rPr lang="zh-CN" altLang="zh-CN" dirty="0" smtClean="0"/>
              <a:t>呼吸衰竭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7250" lvl="2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en-US" altLang="zh-CN" dirty="0"/>
              <a:t>PaO</a:t>
            </a:r>
            <a:r>
              <a:rPr lang="en-US" altLang="zh-CN" baseline="-25000" dirty="0"/>
              <a:t>2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可</a:t>
            </a:r>
            <a:r>
              <a:rPr lang="zh-CN" altLang="zh-CN" dirty="0"/>
              <a:t>判断机体有无缺氧及其</a:t>
            </a:r>
            <a:r>
              <a:rPr lang="zh-CN" altLang="zh-CN" dirty="0" smtClean="0"/>
              <a:t>程度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70</a:t>
            </a:r>
            <a:r>
              <a:rPr lang="zh-CN" altLang="zh-CN" dirty="0"/>
              <a:t>～</a:t>
            </a:r>
            <a:r>
              <a:rPr lang="en-US" altLang="zh-CN" dirty="0"/>
              <a:t>80mmHg</a:t>
            </a:r>
            <a:r>
              <a:rPr lang="zh-CN" altLang="zh-CN" dirty="0"/>
              <a:t>，提示轻度</a:t>
            </a:r>
            <a:r>
              <a:rPr lang="zh-CN" altLang="zh-CN" dirty="0" smtClean="0"/>
              <a:t>缺氧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60</a:t>
            </a:r>
            <a:r>
              <a:rPr lang="zh-CN" altLang="zh-CN" dirty="0"/>
              <a:t>～</a:t>
            </a:r>
            <a:r>
              <a:rPr lang="en-US" altLang="zh-CN" dirty="0"/>
              <a:t>70mmHg</a:t>
            </a:r>
            <a:r>
              <a:rPr lang="zh-CN" altLang="zh-CN" dirty="0"/>
              <a:t>，提示中度</a:t>
            </a:r>
            <a:r>
              <a:rPr lang="zh-CN" altLang="zh-CN" dirty="0" smtClean="0"/>
              <a:t>缺氧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PaO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＜</a:t>
            </a:r>
            <a:r>
              <a:rPr lang="en-US" altLang="zh-CN" dirty="0"/>
              <a:t>60mmHg</a:t>
            </a:r>
            <a:r>
              <a:rPr lang="zh-CN" altLang="zh-CN" dirty="0"/>
              <a:t>，提示重度</a:t>
            </a:r>
            <a:r>
              <a:rPr lang="zh-CN" altLang="zh-CN" dirty="0" smtClean="0"/>
              <a:t>缺氧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PaO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＜</a:t>
            </a:r>
            <a:r>
              <a:rPr lang="en-US" altLang="zh-CN" dirty="0"/>
              <a:t>55mmHg</a:t>
            </a:r>
            <a:r>
              <a:rPr lang="zh-CN" altLang="zh-CN" dirty="0"/>
              <a:t>，提示</a:t>
            </a:r>
            <a:r>
              <a:rPr lang="zh-CN" altLang="zh-CN" dirty="0" smtClean="0"/>
              <a:t>呼吸衰竭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PaO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＜</a:t>
            </a:r>
            <a:r>
              <a:rPr lang="en-US" altLang="zh-CN" dirty="0"/>
              <a:t>30mmHg</a:t>
            </a:r>
            <a:r>
              <a:rPr lang="zh-CN" altLang="zh-CN" dirty="0"/>
              <a:t>，生命则难以</a:t>
            </a:r>
            <a:r>
              <a:rPr lang="zh-CN" altLang="zh-CN" dirty="0" smtClean="0"/>
              <a:t>维持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七、水、电解质与酸碱平衡紊乱实验室检查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</a:t>
            </a:r>
            <a:r>
              <a:rPr lang="en-US" altLang="zh-CN" dirty="0" smtClean="0"/>
              <a:t>SaO</a:t>
            </a:r>
            <a:r>
              <a:rPr lang="en-US" altLang="zh-CN" baseline="-25000" dirty="0" smtClean="0"/>
              <a:t>2</a:t>
            </a:r>
          </a:p>
          <a:p>
            <a:pPr lvl="3"/>
            <a:r>
              <a:rPr lang="zh-CN" altLang="zh-CN" dirty="0" smtClean="0"/>
              <a:t>与</a:t>
            </a:r>
            <a:r>
              <a:rPr lang="en-US" altLang="zh-CN" dirty="0"/>
              <a:t>PaO</a:t>
            </a:r>
            <a:r>
              <a:rPr lang="en-US" altLang="zh-CN" baseline="-25000" dirty="0"/>
              <a:t>2</a:t>
            </a:r>
            <a:r>
              <a:rPr lang="en-US" altLang="zh-CN" dirty="0"/>
              <a:t> </a:t>
            </a:r>
            <a:r>
              <a:rPr lang="zh-CN" altLang="zh-CN" dirty="0"/>
              <a:t>测定的意义</a:t>
            </a:r>
            <a:r>
              <a:rPr lang="zh-CN" altLang="zh-CN" dirty="0" smtClean="0"/>
              <a:t>相同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SaO</a:t>
            </a:r>
            <a:r>
              <a:rPr lang="en-US" altLang="zh-CN" baseline="-25000" dirty="0" smtClean="0"/>
              <a:t>2</a:t>
            </a:r>
            <a:r>
              <a:rPr lang="zh-CN" altLang="zh-CN" dirty="0" smtClean="0"/>
              <a:t>受</a:t>
            </a:r>
            <a:r>
              <a:rPr lang="zh-CN" altLang="zh-CN" dirty="0"/>
              <a:t>血液血红蛋白量的</a:t>
            </a:r>
            <a:r>
              <a:rPr lang="zh-CN" altLang="zh-CN" dirty="0" smtClean="0"/>
              <a:t>影响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5</a:t>
            </a:r>
            <a:r>
              <a:rPr lang="zh-CN" altLang="zh-CN" dirty="0"/>
              <a:t>．</a:t>
            </a:r>
            <a:r>
              <a:rPr lang="en-US" altLang="zh-CN" dirty="0" smtClean="0"/>
              <a:t>T-CO</a:t>
            </a:r>
            <a:r>
              <a:rPr lang="en-US" altLang="zh-CN" baseline="-25000" dirty="0" smtClean="0"/>
              <a:t>2</a:t>
            </a:r>
          </a:p>
          <a:p>
            <a:pPr lvl="3"/>
            <a:r>
              <a:rPr lang="en-US" altLang="zh-CN" dirty="0"/>
              <a:t>T-CO</a:t>
            </a:r>
            <a:r>
              <a:rPr lang="en-US" altLang="zh-CN" baseline="-25000" dirty="0"/>
              <a:t>2</a:t>
            </a:r>
            <a:r>
              <a:rPr lang="zh-CN" altLang="zh-CN" dirty="0"/>
              <a:t>升高</a:t>
            </a:r>
            <a:endParaRPr lang="en-US" altLang="zh-CN" dirty="0"/>
          </a:p>
          <a:p>
            <a:pPr lvl="4"/>
            <a:r>
              <a:rPr lang="en-US" altLang="zh-CN" dirty="0" smtClean="0"/>
              <a:t>CO</a:t>
            </a:r>
            <a:r>
              <a:rPr lang="en-US" altLang="zh-CN" baseline="-25000" dirty="0" smtClean="0"/>
              <a:t>2</a:t>
            </a:r>
            <a:r>
              <a:rPr lang="zh-CN" altLang="zh-CN" dirty="0"/>
              <a:t>潴留或</a:t>
            </a:r>
            <a:r>
              <a:rPr lang="zh-CN" altLang="zh-CN" dirty="0" smtClean="0"/>
              <a:t>代谢性碱中毒</a:t>
            </a:r>
            <a:endParaRPr lang="en-US" altLang="zh-CN" dirty="0" smtClean="0"/>
          </a:p>
          <a:p>
            <a:pPr lvl="3"/>
            <a:r>
              <a:rPr lang="en-US" altLang="zh-CN" dirty="0"/>
              <a:t>T-CO</a:t>
            </a:r>
            <a:r>
              <a:rPr lang="en-US" altLang="zh-CN" baseline="-25000" dirty="0"/>
              <a:t>2</a:t>
            </a:r>
            <a:r>
              <a:rPr lang="zh-CN" altLang="zh-CN" dirty="0"/>
              <a:t>降低</a:t>
            </a:r>
          </a:p>
          <a:p>
            <a:pPr lvl="4"/>
            <a:r>
              <a:rPr lang="zh-CN" altLang="zh-CN" dirty="0" smtClean="0"/>
              <a:t>通气过度</a:t>
            </a:r>
            <a:r>
              <a:rPr lang="zh-CN" altLang="zh-CN" dirty="0"/>
              <a:t>致</a:t>
            </a:r>
            <a:r>
              <a:rPr lang="en-US" altLang="zh-CN" dirty="0"/>
              <a:t>CO</a:t>
            </a:r>
            <a:r>
              <a:rPr lang="en-US" altLang="zh-CN" baseline="-25000" dirty="0"/>
              <a:t>2</a:t>
            </a:r>
            <a:r>
              <a:rPr lang="zh-CN" altLang="zh-CN" dirty="0"/>
              <a:t>或</a:t>
            </a:r>
            <a:r>
              <a:rPr lang="en-US" altLang="zh-CN" dirty="0"/>
              <a:t>HCO</a:t>
            </a:r>
            <a:r>
              <a:rPr lang="en-US" altLang="zh-CN" baseline="-25000" dirty="0"/>
              <a:t>3</a:t>
            </a:r>
            <a:r>
              <a:rPr lang="en-US" altLang="zh-CN" baseline="30000" dirty="0"/>
              <a:t>-</a:t>
            </a:r>
            <a:r>
              <a:rPr lang="zh-CN" altLang="zh-CN" dirty="0" smtClean="0"/>
              <a:t>减少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0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八、内分泌激素实验室检查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内分泌激素检查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检测</a:t>
            </a:r>
            <a:r>
              <a:rPr lang="zh-CN" altLang="zh-CN" dirty="0"/>
              <a:t>人体内激素水平</a:t>
            </a:r>
            <a:r>
              <a:rPr lang="zh-CN" altLang="zh-CN" dirty="0" smtClean="0"/>
              <a:t>是了解</a:t>
            </a:r>
            <a:r>
              <a:rPr lang="zh-CN" altLang="zh-CN" dirty="0"/>
              <a:t>机体内环境和相关组织（器官）功能状态的重要方法</a:t>
            </a:r>
            <a:endParaRPr lang="en-US" altLang="zh-CN" dirty="0" smtClean="0"/>
          </a:p>
          <a:p>
            <a:r>
              <a:rPr lang="zh-CN" altLang="en-US" dirty="0" smtClean="0"/>
              <a:t>主要检查项目有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甲状腺激素</a:t>
            </a:r>
            <a:r>
              <a:rPr lang="zh-CN" altLang="zh-CN" dirty="0"/>
              <a:t>检查</a:t>
            </a:r>
          </a:p>
          <a:p>
            <a:pPr marL="1162050" lvl="2" indent="-304800"/>
            <a:r>
              <a:rPr lang="zh-CN" altLang="zh-CN" dirty="0" smtClean="0"/>
              <a:t>血清</a:t>
            </a:r>
            <a:r>
              <a:rPr lang="zh-CN" altLang="zh-CN" dirty="0"/>
              <a:t>总</a:t>
            </a:r>
            <a:r>
              <a:rPr lang="en-US" altLang="zh-CN" dirty="0"/>
              <a:t>T</a:t>
            </a:r>
            <a:r>
              <a:rPr lang="en-US" altLang="zh-CN" baseline="-25000" dirty="0"/>
              <a:t>4</a:t>
            </a:r>
            <a:r>
              <a:rPr lang="zh-CN" altLang="zh-CN" dirty="0" smtClean="0"/>
              <a:t>（</a:t>
            </a:r>
            <a:r>
              <a:rPr lang="en-US" altLang="zh-CN" dirty="0" smtClean="0"/>
              <a:t>TT</a:t>
            </a:r>
            <a:r>
              <a:rPr lang="en-US" altLang="zh-CN" baseline="-25000" dirty="0" smtClean="0"/>
              <a:t>4</a:t>
            </a:r>
            <a:r>
              <a:rPr lang="zh-CN" altLang="zh-CN" dirty="0"/>
              <a:t>）和总</a:t>
            </a:r>
            <a:r>
              <a:rPr lang="en-US" altLang="zh-CN" dirty="0"/>
              <a:t>T3</a:t>
            </a:r>
            <a:r>
              <a:rPr lang="zh-CN" altLang="zh-CN" dirty="0" smtClean="0"/>
              <a:t>（</a:t>
            </a:r>
            <a:r>
              <a:rPr lang="en-US" altLang="zh-CN" dirty="0" smtClean="0"/>
              <a:t>TT</a:t>
            </a:r>
            <a:r>
              <a:rPr lang="en-US" altLang="zh-CN" baseline="-25000" dirty="0" smtClean="0"/>
              <a:t>3</a:t>
            </a:r>
            <a:r>
              <a:rPr lang="zh-CN" altLang="zh-CN" dirty="0"/>
              <a:t>）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marL="1162050" lvl="2" indent="-304800"/>
            <a:r>
              <a:rPr lang="zh-CN" altLang="zh-CN" dirty="0" smtClean="0"/>
              <a:t>血清</a:t>
            </a:r>
            <a:r>
              <a:rPr lang="zh-CN" altLang="zh-CN" dirty="0"/>
              <a:t>游离</a:t>
            </a:r>
            <a:r>
              <a:rPr lang="en-US" altLang="zh-CN" dirty="0"/>
              <a:t>T</a:t>
            </a:r>
            <a:r>
              <a:rPr lang="en-US" altLang="zh-CN" baseline="-25000" dirty="0"/>
              <a:t>4</a:t>
            </a:r>
            <a:r>
              <a:rPr lang="zh-CN" altLang="zh-CN" dirty="0" smtClean="0"/>
              <a:t>（</a:t>
            </a:r>
            <a:r>
              <a:rPr lang="en-US" altLang="zh-CN" dirty="0" smtClean="0"/>
              <a:t>FT</a:t>
            </a:r>
            <a:r>
              <a:rPr lang="en-US" altLang="zh-CN" baseline="-25000" dirty="0" smtClean="0"/>
              <a:t>4</a:t>
            </a:r>
            <a:r>
              <a:rPr lang="zh-CN" altLang="zh-CN" dirty="0"/>
              <a:t>）和游离</a:t>
            </a:r>
            <a:r>
              <a:rPr lang="en-US" altLang="zh-CN" dirty="0"/>
              <a:t>T</a:t>
            </a:r>
            <a:r>
              <a:rPr lang="en-US" altLang="zh-CN" baseline="-25000" dirty="0"/>
              <a:t>3</a:t>
            </a:r>
            <a:r>
              <a:rPr lang="zh-CN" altLang="zh-CN" dirty="0" smtClean="0"/>
              <a:t>（，</a:t>
            </a:r>
            <a:r>
              <a:rPr lang="en-US" altLang="zh-CN" dirty="0"/>
              <a:t>FT</a:t>
            </a:r>
            <a:r>
              <a:rPr lang="en-US" altLang="zh-CN" baseline="-25000" dirty="0"/>
              <a:t>3</a:t>
            </a:r>
            <a:r>
              <a:rPr lang="zh-CN" altLang="zh-CN" dirty="0"/>
              <a:t>）测定</a:t>
            </a:r>
            <a:endParaRPr lang="zh-CN" altLang="zh-CN" sz="2000" dirty="0"/>
          </a:p>
          <a:p>
            <a:pPr marL="1162050" lvl="2" indent="-304800"/>
            <a:r>
              <a:rPr lang="zh-CN" altLang="zh-CN" dirty="0" smtClean="0"/>
              <a:t>反</a:t>
            </a:r>
            <a:r>
              <a:rPr lang="zh-CN" altLang="zh-CN" dirty="0"/>
              <a:t>三碘甲状腺原氨酸</a:t>
            </a:r>
            <a:r>
              <a:rPr lang="zh-CN" altLang="zh-CN" dirty="0" smtClean="0"/>
              <a:t>（</a:t>
            </a:r>
            <a:r>
              <a:rPr lang="en-US" altLang="zh-CN" dirty="0" smtClean="0"/>
              <a:t>rT</a:t>
            </a:r>
            <a:r>
              <a:rPr lang="en-US" altLang="zh-CN" baseline="-25000" dirty="0" smtClean="0"/>
              <a:t>3</a:t>
            </a:r>
            <a:r>
              <a:rPr lang="zh-CN" altLang="zh-CN" dirty="0"/>
              <a:t>）测定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2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八、内分泌激素实验室检查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肾上腺</a:t>
            </a:r>
            <a:r>
              <a:rPr lang="zh-CN" altLang="zh-CN" dirty="0"/>
              <a:t>激素检查</a:t>
            </a:r>
          </a:p>
          <a:p>
            <a:pPr marL="85725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．肾上腺皮质激素检查</a:t>
            </a:r>
          </a:p>
          <a:p>
            <a:pPr lvl="3"/>
            <a:r>
              <a:rPr lang="zh-CN" altLang="zh-CN" dirty="0"/>
              <a:t>血清皮质醇和尿液游离皮质醇测定</a:t>
            </a:r>
          </a:p>
          <a:p>
            <a:pPr lvl="3"/>
            <a:r>
              <a:rPr lang="zh-CN" altLang="zh-CN" dirty="0"/>
              <a:t>尿液</a:t>
            </a:r>
            <a:r>
              <a:rPr lang="en-US" altLang="zh-CN" dirty="0"/>
              <a:t>17-</a:t>
            </a:r>
            <a:r>
              <a:rPr lang="zh-CN" altLang="zh-CN" dirty="0"/>
              <a:t>羟皮质类固醇和</a:t>
            </a:r>
            <a:r>
              <a:rPr lang="en-US" altLang="zh-CN" dirty="0"/>
              <a:t>17</a:t>
            </a:r>
            <a:r>
              <a:rPr lang="zh-CN" altLang="zh-CN" dirty="0"/>
              <a:t>酮皮质类固醇测定</a:t>
            </a:r>
          </a:p>
          <a:p>
            <a:pPr lvl="3"/>
            <a:r>
              <a:rPr lang="zh-CN" altLang="zh-CN" dirty="0"/>
              <a:t>血浆和尿液醛固酮测定</a:t>
            </a:r>
          </a:p>
          <a:p>
            <a:pPr marL="857250" lvl="2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．肾上腺髓质激素检查</a:t>
            </a:r>
          </a:p>
          <a:p>
            <a:pPr marL="1619250" lvl="3" indent="-304800"/>
            <a:r>
              <a:rPr lang="zh-CN" altLang="zh-CN" dirty="0"/>
              <a:t>肾上腺素</a:t>
            </a:r>
            <a:r>
              <a:rPr lang="zh-CN" altLang="zh-CN" dirty="0" smtClean="0"/>
              <a:t>（</a:t>
            </a:r>
            <a:r>
              <a:rPr lang="en-US" altLang="zh-CN" dirty="0" smtClean="0"/>
              <a:t>E</a:t>
            </a:r>
            <a:r>
              <a:rPr lang="zh-CN" altLang="zh-CN" dirty="0"/>
              <a:t>）和去甲肾上腺素</a:t>
            </a:r>
            <a:r>
              <a:rPr lang="zh-CN" altLang="zh-CN" dirty="0" smtClean="0"/>
              <a:t>（</a:t>
            </a:r>
            <a:r>
              <a:rPr lang="en-US" altLang="zh-CN" dirty="0" smtClean="0"/>
              <a:t>NE</a:t>
            </a:r>
            <a:r>
              <a:rPr lang="zh-CN" altLang="zh-CN" dirty="0"/>
              <a:t>）测定</a:t>
            </a:r>
          </a:p>
          <a:p>
            <a:pPr marL="1619250" lvl="3" indent="-304800"/>
            <a:r>
              <a:rPr lang="zh-CN" altLang="zh-CN" dirty="0"/>
              <a:t>尿液香草扁桃酸测定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八、内分泌激素实验室检查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性激素检查</a:t>
            </a:r>
          </a:p>
          <a:p>
            <a:pPr marL="1071563" lvl="2" indent="-271463"/>
            <a:r>
              <a:rPr lang="zh-CN" altLang="zh-CN" dirty="0" smtClean="0"/>
              <a:t>黄体酮</a:t>
            </a:r>
            <a:r>
              <a:rPr lang="zh-CN" altLang="zh-CN" dirty="0"/>
              <a:t>测定</a:t>
            </a:r>
          </a:p>
          <a:p>
            <a:pPr marL="1071563" lvl="2" indent="-271463"/>
            <a:r>
              <a:rPr lang="zh-CN" altLang="zh-CN" dirty="0" smtClean="0"/>
              <a:t>雌二醇</a:t>
            </a:r>
            <a:r>
              <a:rPr lang="zh-CN" altLang="zh-CN" dirty="0"/>
              <a:t>测定</a:t>
            </a:r>
          </a:p>
          <a:p>
            <a:pPr marL="1071563" lvl="2" indent="-271463"/>
            <a:r>
              <a:rPr lang="zh-CN" altLang="zh-CN" dirty="0" smtClean="0"/>
              <a:t>睾酮</a:t>
            </a:r>
            <a:r>
              <a:rPr lang="zh-CN" altLang="zh-CN" dirty="0"/>
              <a:t>测定</a:t>
            </a:r>
          </a:p>
          <a:p>
            <a:pPr marL="1071563" lvl="2" indent="-271463"/>
            <a:r>
              <a:rPr lang="zh-CN" altLang="zh-CN" dirty="0" smtClean="0"/>
              <a:t>人类</a:t>
            </a:r>
            <a:r>
              <a:rPr lang="zh-CN" altLang="zh-CN" dirty="0"/>
              <a:t>绒毛膜促性腺激素测定</a:t>
            </a:r>
          </a:p>
          <a:p>
            <a:pPr lvl="1"/>
            <a:r>
              <a:rPr lang="zh-CN" altLang="zh-CN" dirty="0" smtClean="0"/>
              <a:t>下丘脑</a:t>
            </a:r>
            <a:r>
              <a:rPr lang="en-US" altLang="zh-CN" dirty="0"/>
              <a:t>-</a:t>
            </a:r>
            <a:r>
              <a:rPr lang="zh-CN" altLang="zh-CN" dirty="0"/>
              <a:t>垂体激素检查</a:t>
            </a:r>
          </a:p>
          <a:p>
            <a:pPr marL="1071563" lvl="2" indent="-271463"/>
            <a:r>
              <a:rPr lang="zh-CN" altLang="zh-CN" dirty="0" smtClean="0"/>
              <a:t>血清促甲状腺激素</a:t>
            </a:r>
            <a:endParaRPr lang="en-US" altLang="zh-CN" dirty="0" smtClean="0"/>
          </a:p>
          <a:p>
            <a:pPr marL="1071563" lvl="2" indent="-271463"/>
            <a:r>
              <a:rPr lang="zh-CN" altLang="zh-CN" dirty="0" smtClean="0"/>
              <a:t>促肾上腺皮质激素</a:t>
            </a:r>
            <a:r>
              <a:rPr lang="zh-CN" altLang="zh-CN" dirty="0"/>
              <a:t>测定</a:t>
            </a:r>
          </a:p>
          <a:p>
            <a:pPr marL="1071563" lvl="2" indent="-271463"/>
            <a:r>
              <a:rPr lang="zh-CN" altLang="zh-CN" dirty="0" smtClean="0"/>
              <a:t>生长激素</a:t>
            </a:r>
            <a:r>
              <a:rPr lang="zh-CN" altLang="zh-CN" dirty="0"/>
              <a:t>测定</a:t>
            </a:r>
          </a:p>
          <a:p>
            <a:pPr marL="1071563" lvl="2" indent="-271463"/>
            <a:r>
              <a:rPr lang="zh-CN" altLang="zh-CN" dirty="0" smtClean="0"/>
              <a:t>催乳素</a:t>
            </a:r>
            <a:r>
              <a:rPr lang="zh-CN" altLang="zh-CN" dirty="0"/>
              <a:t>测定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临床意义</a:t>
            </a:r>
            <a:endParaRPr lang="zh-CN" altLang="zh-CN" dirty="0"/>
          </a:p>
          <a:p>
            <a:pPr lvl="3"/>
            <a:r>
              <a:rPr lang="en-US" altLang="zh-CN" dirty="0" smtClean="0"/>
              <a:t>AMI</a:t>
            </a:r>
            <a:r>
              <a:rPr lang="zh-CN" altLang="zh-CN" dirty="0" smtClean="0"/>
              <a:t>时</a:t>
            </a:r>
            <a:endParaRPr lang="en-US" altLang="zh-CN" dirty="0" smtClean="0"/>
          </a:p>
          <a:p>
            <a:pPr lvl="4"/>
            <a:r>
              <a:rPr lang="en-US" altLang="zh-CN" dirty="0" err="1" smtClean="0"/>
              <a:t>cTnI</a:t>
            </a:r>
            <a:r>
              <a:rPr lang="zh-CN" altLang="zh-CN" dirty="0"/>
              <a:t>和</a:t>
            </a:r>
            <a:r>
              <a:rPr lang="en-US" altLang="zh-CN" dirty="0" err="1"/>
              <a:t>cTnT</a:t>
            </a:r>
            <a:r>
              <a:rPr lang="zh-CN" altLang="zh-CN" dirty="0"/>
              <a:t>明显升高，</a:t>
            </a:r>
            <a:r>
              <a:rPr lang="en-US" altLang="zh-CN" dirty="0"/>
              <a:t>AMI</a:t>
            </a:r>
            <a:r>
              <a:rPr lang="zh-CN" altLang="zh-CN" dirty="0"/>
              <a:t>发病后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8</a:t>
            </a:r>
            <a:r>
              <a:rPr lang="zh-CN" altLang="zh-CN" dirty="0"/>
              <a:t>小时开始升高，且具有较宽的诊断</a:t>
            </a:r>
            <a:r>
              <a:rPr lang="zh-CN" altLang="zh-CN" dirty="0" smtClean="0"/>
              <a:t>窗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溶栓</a:t>
            </a:r>
            <a:r>
              <a:rPr lang="zh-CN" altLang="zh-CN" dirty="0"/>
              <a:t>治疗后</a:t>
            </a:r>
            <a:r>
              <a:rPr lang="en-US" altLang="zh-CN" dirty="0"/>
              <a:t>90</a:t>
            </a:r>
            <a:r>
              <a:rPr lang="zh-CN" altLang="zh-CN" dirty="0"/>
              <a:t>分钟</a:t>
            </a:r>
            <a:r>
              <a:rPr lang="en-US" altLang="zh-CN" dirty="0" err="1"/>
              <a:t>cTn</a:t>
            </a:r>
            <a:r>
              <a:rPr lang="zh-CN" altLang="zh-CN" dirty="0"/>
              <a:t>明显升高，提示再灌注</a:t>
            </a:r>
            <a:r>
              <a:rPr lang="zh-CN" altLang="zh-CN" dirty="0" smtClean="0"/>
              <a:t>成功</a:t>
            </a:r>
            <a:endParaRPr lang="zh-CN" altLang="zh-CN" dirty="0"/>
          </a:p>
          <a:p>
            <a:pPr lvl="3"/>
            <a:r>
              <a:rPr lang="zh-CN" altLang="zh-CN" dirty="0" smtClean="0"/>
              <a:t>不稳定型心绞痛</a:t>
            </a:r>
            <a:r>
              <a:rPr lang="zh-CN" altLang="en-US" dirty="0" smtClean="0"/>
              <a:t>：</a:t>
            </a:r>
            <a:r>
              <a:rPr lang="zh-CN" altLang="zh-CN" sz="2400" dirty="0" smtClean="0">
                <a:solidFill>
                  <a:srgbClr val="0000FF"/>
                </a:solidFill>
              </a:rPr>
              <a:t>升高提示小范围心肌梗死的可能</a:t>
            </a:r>
          </a:p>
          <a:p>
            <a:pPr lvl="3"/>
            <a:r>
              <a:rPr lang="zh-CN" altLang="zh-CN" dirty="0" smtClean="0"/>
              <a:t>其他微小心肌损伤</a:t>
            </a:r>
            <a:r>
              <a:rPr lang="zh-CN" altLang="en-US" dirty="0" smtClean="0"/>
              <a:t>：</a:t>
            </a:r>
            <a:r>
              <a:rPr lang="en-US" altLang="zh-CN" sz="2400" dirty="0" err="1">
                <a:solidFill>
                  <a:srgbClr val="0000FF"/>
                </a:solidFill>
              </a:rPr>
              <a:t>cTn</a:t>
            </a:r>
            <a:r>
              <a:rPr lang="zh-CN" altLang="zh-CN" sz="2400" dirty="0">
                <a:solidFill>
                  <a:srgbClr val="0000FF"/>
                </a:solidFill>
              </a:rPr>
              <a:t>也可升高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4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一、心肌损伤实验室检查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．肌红蛋白测定</a:t>
            </a:r>
          </a:p>
          <a:p>
            <a:pPr lvl="2"/>
            <a:r>
              <a:rPr lang="zh-CN" altLang="zh-CN" dirty="0" smtClean="0"/>
              <a:t>标本采集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同</a:t>
            </a:r>
            <a:r>
              <a:rPr lang="zh-CN" altLang="zh-CN" dirty="0"/>
              <a:t>肌钙蛋白测定</a:t>
            </a:r>
          </a:p>
          <a:p>
            <a:pPr lvl="2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定性</a:t>
            </a:r>
            <a:r>
              <a:rPr lang="zh-CN" altLang="zh-CN" dirty="0"/>
              <a:t>：</a:t>
            </a:r>
            <a:r>
              <a:rPr lang="zh-CN" altLang="zh-CN" dirty="0" smtClean="0"/>
              <a:t>阴性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定量</a:t>
            </a:r>
            <a:r>
              <a:rPr lang="zh-CN" altLang="zh-CN" dirty="0"/>
              <a:t>： </a:t>
            </a:r>
            <a:r>
              <a:rPr lang="en-US" altLang="zh-CN" dirty="0"/>
              <a:t>50</a:t>
            </a:r>
            <a:r>
              <a:rPr lang="zh-CN" altLang="zh-CN" dirty="0"/>
              <a:t>～</a:t>
            </a:r>
            <a:r>
              <a:rPr lang="en-US" altLang="zh-CN" dirty="0"/>
              <a:t>85µg/L</a:t>
            </a:r>
            <a:r>
              <a:rPr lang="zh-CN" altLang="zh-CN" dirty="0"/>
              <a:t>（</a:t>
            </a:r>
            <a:r>
              <a:rPr lang="en-US" altLang="zh-CN" dirty="0"/>
              <a:t>ELISA</a:t>
            </a:r>
            <a:r>
              <a:rPr lang="zh-CN" altLang="zh-CN" dirty="0"/>
              <a:t>法）； </a:t>
            </a:r>
            <a:r>
              <a:rPr lang="en-US" altLang="zh-CN" dirty="0"/>
              <a:t>6</a:t>
            </a:r>
            <a:r>
              <a:rPr lang="zh-CN" altLang="zh-CN" dirty="0"/>
              <a:t>～</a:t>
            </a:r>
            <a:r>
              <a:rPr lang="en-US" altLang="zh-CN" dirty="0"/>
              <a:t>85µg/L</a:t>
            </a:r>
            <a:r>
              <a:rPr lang="zh-CN" altLang="zh-CN" dirty="0"/>
              <a:t>（</a:t>
            </a:r>
            <a:r>
              <a:rPr lang="en-US" altLang="zh-CN" dirty="0"/>
              <a:t>RIA</a:t>
            </a:r>
            <a:r>
              <a:rPr lang="zh-CN" altLang="zh-CN" dirty="0"/>
              <a:t>法）；＞</a:t>
            </a:r>
            <a:r>
              <a:rPr lang="en-US" altLang="zh-CN" dirty="0"/>
              <a:t>75µg/L</a:t>
            </a:r>
            <a:r>
              <a:rPr lang="zh-CN" altLang="zh-CN" dirty="0"/>
              <a:t>为临界值。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7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</TotalTime>
  <Pages>0</Pages>
  <Words>4894</Words>
  <Characters>0</Characters>
  <Application>Microsoft Office PowerPoint</Application>
  <DocSecurity>0</DocSecurity>
  <PresentationFormat>全屏显示(4:3)</PresentationFormat>
  <Lines>0</Lines>
  <Paragraphs>722</Paragraphs>
  <Slides>76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76</vt:i4>
      </vt:variant>
    </vt:vector>
  </HeadingPairs>
  <TitlesOfParts>
    <vt:vector size="77" baseType="lpstr">
      <vt:lpstr>课件模板</vt:lpstr>
      <vt:lpstr>第六节   临床生物化学检查</vt:lpstr>
      <vt:lpstr>一、心肌损伤实验室检查</vt:lpstr>
      <vt:lpstr>一、心肌损伤实验室检查</vt:lpstr>
      <vt:lpstr>一、心肌损伤实验室检查</vt:lpstr>
      <vt:lpstr>一、心肌损伤实验室检查</vt:lpstr>
      <vt:lpstr>一、心肌损伤实验室检查</vt:lpstr>
      <vt:lpstr>一、心肌损伤实验室检查</vt:lpstr>
      <vt:lpstr>一、心肌损伤实验室检查</vt:lpstr>
      <vt:lpstr>一、心肌损伤实验室检查</vt:lpstr>
      <vt:lpstr>一、心肌损伤实验室检查</vt:lpstr>
      <vt:lpstr>一、心肌损伤实验室检查</vt:lpstr>
      <vt:lpstr>二、肝脏疾病实验室检查</vt:lpstr>
      <vt:lpstr>二、肝脏疾病实验室检查</vt:lpstr>
      <vt:lpstr>二、肝脏疾病实验室检查</vt:lpstr>
      <vt:lpstr>二、肝脏疾病实验室检查</vt:lpstr>
      <vt:lpstr>二、肝脏疾病实验室检查</vt:lpstr>
      <vt:lpstr>二、肝脏疾病实验室检查</vt:lpstr>
      <vt:lpstr>二、肝脏疾病实验室检查</vt:lpstr>
      <vt:lpstr>二、肝脏疾病实验室检查</vt:lpstr>
      <vt:lpstr>二、肝脏疾病实验室检查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三、肾脏疾病实验室检查</vt:lpstr>
      <vt:lpstr>四、血清脂质与脂蛋白检查</vt:lpstr>
      <vt:lpstr>四、血清脂质与脂蛋白检查</vt:lpstr>
      <vt:lpstr>四、血清脂质与脂蛋白检查</vt:lpstr>
      <vt:lpstr>四、血清脂质与脂蛋白检查</vt:lpstr>
      <vt:lpstr>四、血清脂质与脂蛋白检查</vt:lpstr>
      <vt:lpstr>四、血清脂质与脂蛋白检查</vt:lpstr>
      <vt:lpstr>四、血清脂质与脂蛋白检查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五、葡萄糖及其代谢物实验室检查</vt:lpstr>
      <vt:lpstr>六、胰腺疾病实验室检查</vt:lpstr>
      <vt:lpstr>六、胰腺疾病实验室检查</vt:lpstr>
      <vt:lpstr>六、胰腺疾病实验室检查</vt:lpstr>
      <vt:lpstr>六、胰腺疾病实验室检查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七、水、电解质与酸碱平衡紊乱实验室检查</vt:lpstr>
      <vt:lpstr>八、内分泌激素实验室检查</vt:lpstr>
      <vt:lpstr>八、内分泌激素实验室检查</vt:lpstr>
      <vt:lpstr>八、内分泌激素实验室检查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125</cp:revision>
  <cp:lastPrinted>1899-12-30T00:00:00Z</cp:lastPrinted>
  <dcterms:created xsi:type="dcterms:W3CDTF">2008-12-16T07:41:38Z</dcterms:created>
  <dcterms:modified xsi:type="dcterms:W3CDTF">2015-12-11T03:04:02Z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